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295" r:id="rId2"/>
    <p:sldId id="297" r:id="rId3"/>
    <p:sldId id="299" r:id="rId4"/>
    <p:sldId id="302" r:id="rId5"/>
    <p:sldId id="300" r:id="rId6"/>
    <p:sldId id="326" r:id="rId7"/>
    <p:sldId id="314" r:id="rId8"/>
    <p:sldId id="316" r:id="rId9"/>
    <p:sldId id="317" r:id="rId10"/>
    <p:sldId id="320" r:id="rId11"/>
    <p:sldId id="321" r:id="rId12"/>
    <p:sldId id="305" r:id="rId1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0" autoAdjust="0"/>
    <p:restoredTop sz="94718" autoAdjust="0"/>
  </p:normalViewPr>
  <p:slideViewPr>
    <p:cSldViewPr>
      <p:cViewPr varScale="1">
        <p:scale>
          <a:sx n="68" d="100"/>
          <a:sy n="68" d="100"/>
        </p:scale>
        <p:origin x="-113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96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2514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8528AA-DD3C-4BEB-8C73-F82DE5181E7E}" type="datetimeFigureOut">
              <a:rPr lang="ko-KR" altLang="en-US" smtClean="0"/>
              <a:pPr/>
              <a:t>2013-04-09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F41B38-D435-4FAC-8A1A-8D44AEA474A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2013-04-09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직사각형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직사각형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직사각형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직사각형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56" name="직사각형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직사각형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직사각형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직사각형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2013-04-09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자유형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자유형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자유형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자유형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자유형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자유형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자유형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자유형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자유형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자유형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자유형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자유형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자유형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자유형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자유형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2013-04-09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직사각형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직사각형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2013-04-09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2013-04-09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직사각형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직사각형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직사각형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직사각형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직사각형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직사각형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2013-04-09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2013-04-09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2013-04-09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직선 연결선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그룹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직선 연결선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grpSp>
        <p:nvGrpSpPr>
          <p:cNvPr id="14" name="그룹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직선 연결선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그룹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직선 연결선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2013-04-09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2013-04-09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FEC48B-AC1D-4EE6-ABED-0BB27B560CC7}" type="datetimeFigureOut">
              <a:rPr lang="ko-KR" altLang="en-US" smtClean="0"/>
              <a:pPr/>
              <a:t>2013-04-09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직사각형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직사각형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DFEC48B-AC1D-4EE6-ABED-0BB27B560CC7}" type="datetimeFigureOut">
              <a:rPr lang="ko-KR" altLang="en-US" smtClean="0"/>
              <a:pPr/>
              <a:t>2013-04-09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ED6EA2B2-64DF-4E3F-BCD8-42B2A6FB771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1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1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1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1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1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1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1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1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6969968" cy="1975104"/>
          </a:xfrm>
        </p:spPr>
        <p:txBody>
          <a:bodyPr/>
          <a:lstStyle/>
          <a:p>
            <a:pPr algn="r"/>
            <a:r>
              <a:rPr lang="ko-KR" altLang="en-US" sz="5400" dirty="0" err="1" smtClean="0"/>
              <a:t>도회근</a:t>
            </a:r>
            <a:endParaRPr lang="ko-KR" altLang="en-US" sz="5400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>
          <a:xfrm>
            <a:off x="914400" y="2060848"/>
            <a:ext cx="7772400" cy="1728192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ko-KR" altLang="en-US" sz="8000" dirty="0" smtClean="0"/>
              <a:t>현대법의 이해</a:t>
            </a:r>
            <a:endParaRPr lang="en-US" altLang="ko-KR" sz="8000" dirty="0" smtClean="0"/>
          </a:p>
          <a:p>
            <a:pPr algn="ctr"/>
            <a:r>
              <a:rPr lang="ko-KR" altLang="en-US" sz="6400" dirty="0" smtClean="0"/>
              <a:t>법의 적용과 해석</a:t>
            </a:r>
            <a:endParaRPr lang="ko-KR" altLang="en-US" sz="6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법의 적용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82930" indent="-514350">
              <a:buNone/>
            </a:pPr>
            <a:r>
              <a:rPr lang="en-US" altLang="ko-KR" dirty="0" smtClean="0">
                <a:latin typeface="+mn-ea"/>
              </a:rPr>
              <a:t>1. </a:t>
            </a:r>
            <a:r>
              <a:rPr lang="ko-KR" altLang="en-US" dirty="0" smtClean="0">
                <a:latin typeface="+mn-ea"/>
              </a:rPr>
              <a:t>법의 적용</a:t>
            </a:r>
            <a:endParaRPr lang="en-US" altLang="ko-KR" dirty="0" smtClean="0">
              <a:latin typeface="+mn-ea"/>
            </a:endParaRPr>
          </a:p>
          <a:p>
            <a:pPr marL="582930" indent="-514350">
              <a:buNone/>
            </a:pPr>
            <a:endParaRPr lang="en-US" altLang="ko-KR" sz="800" dirty="0" smtClean="0">
              <a:latin typeface="+mn-ea"/>
            </a:endParaRPr>
          </a:p>
          <a:p>
            <a:pPr marL="582930" indent="-514350">
              <a:buNone/>
            </a:pPr>
            <a:r>
              <a:rPr lang="en-US" altLang="ko-KR" dirty="0" smtClean="0">
                <a:latin typeface="+mn-ea"/>
              </a:rPr>
              <a:t> 1) </a:t>
            </a:r>
            <a:r>
              <a:rPr lang="ko-KR" altLang="en-US" dirty="0" smtClean="0">
                <a:latin typeface="+mn-ea"/>
              </a:rPr>
              <a:t>법의 적용의 의미</a:t>
            </a:r>
            <a:endParaRPr lang="en-US" altLang="ko-KR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법이 추상적 사실에 대하여 규정한 일정한 효과를 이에 해당하는 구체적 사실에 대하여 확정하는 일</a:t>
            </a:r>
            <a:endParaRPr lang="en-US" altLang="ko-KR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 -</a:t>
            </a:r>
            <a:r>
              <a:rPr lang="ko-KR" altLang="en-US" dirty="0" smtClean="0">
                <a:latin typeface="+mn-ea"/>
              </a:rPr>
              <a:t>법의 내용 내지 효력을 구체적 사실에 관하여 실현케 하는 것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법의 </a:t>
            </a:r>
            <a:r>
              <a:rPr lang="ko-KR" altLang="en-US" b="1" dirty="0" smtClean="0"/>
              <a:t>적</a:t>
            </a:r>
            <a:r>
              <a:rPr lang="ko-KR" altLang="en-US" b="1" dirty="0" smtClean="0"/>
              <a:t>용</a:t>
            </a:r>
            <a:endParaRPr lang="ko-KR" altLang="en-US" b="1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914400" y="1784350"/>
          <a:ext cx="7772400" cy="406322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217440"/>
                <a:gridCol w="2964160"/>
                <a:gridCol w="2590800"/>
              </a:tblGrid>
              <a:tr h="852562">
                <a:tc gridSpan="3">
                  <a:txBody>
                    <a:bodyPr/>
                    <a:lstStyle/>
                    <a:p>
                      <a:pPr algn="l" latinLnBrk="1"/>
                      <a:r>
                        <a:rPr lang="ko-KR" altLang="en-US" sz="2400" dirty="0" smtClean="0">
                          <a:latin typeface="+mn-ea"/>
                          <a:ea typeface="+mn-ea"/>
                        </a:rPr>
                        <a:t>       법규      </a:t>
                      </a:r>
                      <a:r>
                        <a:rPr lang="en-US" altLang="ko-KR" sz="2400" dirty="0" smtClean="0">
                          <a:latin typeface="+mn-ea"/>
                          <a:ea typeface="+mn-ea"/>
                        </a:rPr>
                        <a:t>=       </a:t>
                      </a:r>
                      <a:r>
                        <a:rPr lang="ko-KR" altLang="en-US" sz="2400" dirty="0" smtClean="0">
                          <a:latin typeface="+mn-ea"/>
                          <a:ea typeface="+mn-ea"/>
                        </a:rPr>
                        <a:t>법률요건       </a:t>
                      </a:r>
                      <a:r>
                        <a:rPr lang="en-US" altLang="ko-KR" sz="2400" dirty="0" smtClean="0">
                          <a:latin typeface="+mn-ea"/>
                          <a:ea typeface="+mn-ea"/>
                        </a:rPr>
                        <a:t>+     </a:t>
                      </a:r>
                      <a:r>
                        <a:rPr lang="ko-KR" altLang="en-US" sz="2400" dirty="0" smtClean="0">
                          <a:latin typeface="+mn-ea"/>
                          <a:ea typeface="+mn-ea"/>
                        </a:rPr>
                        <a:t>법률효과</a:t>
                      </a:r>
                      <a:endParaRPr lang="ko-KR" altLang="en-US" sz="2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165618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+mn-ea"/>
                          <a:ea typeface="+mn-ea"/>
                        </a:rPr>
                        <a:t>일반적 추상적</a:t>
                      </a:r>
                      <a:endParaRPr lang="en-US" altLang="ko-KR" sz="2400" dirty="0" smtClean="0"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ko-KR" altLang="en-US" sz="2400" dirty="0" smtClean="0">
                          <a:latin typeface="+mn-ea"/>
                          <a:ea typeface="+mn-ea"/>
                        </a:rPr>
                        <a:t>당위명제</a:t>
                      </a:r>
                      <a:endParaRPr lang="ko-KR" altLang="en-US" sz="2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+mn-ea"/>
                          <a:ea typeface="+mn-ea"/>
                        </a:rPr>
                        <a:t>사안</a:t>
                      </a:r>
                      <a:endParaRPr lang="en-US" altLang="ko-KR" sz="2400" dirty="0" smtClean="0"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ko-KR" altLang="en-US" sz="2400" dirty="0" smtClean="0">
                          <a:latin typeface="+mn-ea"/>
                          <a:ea typeface="+mn-ea"/>
                        </a:rPr>
                        <a:t>사실적으로 발생한</a:t>
                      </a:r>
                      <a:endParaRPr lang="en-US" altLang="ko-KR" sz="2400" dirty="0" smtClean="0"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ko-KR" altLang="en-US" sz="2400" dirty="0" smtClean="0">
                          <a:latin typeface="+mn-ea"/>
                          <a:ea typeface="+mn-ea"/>
                        </a:rPr>
                        <a:t>현실적 구체적 </a:t>
                      </a:r>
                      <a:endParaRPr lang="en-US" altLang="ko-KR" sz="2400" dirty="0" smtClean="0"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ko-KR" altLang="en-US" sz="2400" dirty="0" smtClean="0">
                          <a:latin typeface="+mn-ea"/>
                          <a:ea typeface="+mn-ea"/>
                        </a:rPr>
                        <a:t>개별적 사건</a:t>
                      </a:r>
                      <a:endParaRPr lang="ko-KR" altLang="en-US" sz="2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+mn-ea"/>
                          <a:ea typeface="+mn-ea"/>
                        </a:rPr>
                        <a:t>현실적 구체적 </a:t>
                      </a:r>
                      <a:endParaRPr lang="en-US" altLang="ko-KR" sz="2400" dirty="0" smtClean="0"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ko-KR" altLang="en-US" sz="2400" dirty="0" smtClean="0">
                          <a:latin typeface="+mn-ea"/>
                          <a:ea typeface="+mn-ea"/>
                        </a:rPr>
                        <a:t>개별적 법률효과</a:t>
                      </a:r>
                      <a:endParaRPr lang="ko-KR" altLang="en-US" sz="2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  <a:tr h="155448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+mn-ea"/>
                          <a:ea typeface="+mn-ea"/>
                        </a:rPr>
                        <a:t>형법 제</a:t>
                      </a:r>
                      <a:r>
                        <a:rPr lang="en-US" altLang="ko-KR" sz="2400" dirty="0" smtClean="0">
                          <a:latin typeface="+mn-ea"/>
                          <a:ea typeface="+mn-ea"/>
                        </a:rPr>
                        <a:t>250</a:t>
                      </a:r>
                      <a:r>
                        <a:rPr lang="ko-KR" altLang="en-US" sz="2400" dirty="0" smtClean="0">
                          <a:latin typeface="+mn-ea"/>
                          <a:ea typeface="+mn-ea"/>
                        </a:rPr>
                        <a:t>조</a:t>
                      </a:r>
                      <a:endParaRPr lang="ko-KR" altLang="en-US" sz="2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+mn-ea"/>
                          <a:ea typeface="+mn-ea"/>
                        </a:rPr>
                        <a:t>사람을 살해한 자는</a:t>
                      </a:r>
                      <a:endParaRPr lang="ko-KR" altLang="en-US" sz="2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>
                          <a:latin typeface="+mn-ea"/>
                          <a:ea typeface="+mn-ea"/>
                        </a:rPr>
                        <a:t>사형</a:t>
                      </a:r>
                      <a:r>
                        <a:rPr lang="en-US" altLang="ko-KR" sz="24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2400" dirty="0" smtClean="0">
                          <a:latin typeface="+mn-ea"/>
                          <a:ea typeface="+mn-ea"/>
                        </a:rPr>
                        <a:t>무기 또는 </a:t>
                      </a:r>
                      <a:r>
                        <a:rPr lang="en-US" altLang="ko-KR" sz="2400" dirty="0" smtClean="0"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2400" dirty="0" smtClean="0">
                          <a:latin typeface="+mn-ea"/>
                          <a:ea typeface="+mn-ea"/>
                        </a:rPr>
                        <a:t>년 이상의 징역에 처한다</a:t>
                      </a:r>
                      <a:endParaRPr lang="ko-KR" altLang="en-US" sz="2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법의 </a:t>
            </a:r>
            <a:r>
              <a:rPr lang="ko-KR" altLang="en-US" b="1" dirty="0" smtClean="0"/>
              <a:t>적용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n-US" altLang="ko-KR" dirty="0" smtClean="0">
                <a:latin typeface="+mn-ea"/>
              </a:rPr>
              <a:t> 2) </a:t>
            </a:r>
            <a:r>
              <a:rPr lang="ko-KR" altLang="en-US" dirty="0" smtClean="0">
                <a:latin typeface="+mn-ea"/>
              </a:rPr>
              <a:t>법의 적용단계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(1) </a:t>
            </a:r>
            <a:r>
              <a:rPr lang="ko-KR" altLang="en-US" dirty="0" smtClean="0">
                <a:latin typeface="+mn-ea"/>
              </a:rPr>
              <a:t>구체적 사실의 확정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사실문제</a:t>
            </a:r>
            <a:r>
              <a:rPr lang="en-US" altLang="ko-KR" dirty="0" smtClean="0">
                <a:latin typeface="+mn-ea"/>
              </a:rPr>
              <a:t>)</a:t>
            </a: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(2) </a:t>
            </a:r>
            <a:r>
              <a:rPr lang="ko-KR" altLang="en-US" dirty="0" smtClean="0">
                <a:latin typeface="+mn-ea"/>
              </a:rPr>
              <a:t>법의 검색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법률문제</a:t>
            </a:r>
            <a:r>
              <a:rPr lang="en-US" altLang="ko-KR" dirty="0" smtClean="0">
                <a:latin typeface="+mn-ea"/>
              </a:rPr>
              <a:t>)</a:t>
            </a: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  -</a:t>
            </a:r>
            <a:r>
              <a:rPr lang="ko-KR" altLang="en-US" dirty="0" smtClean="0">
                <a:latin typeface="+mn-ea"/>
              </a:rPr>
              <a:t>구체적 사실에 적용할 법을 찾음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(3) </a:t>
            </a:r>
            <a:r>
              <a:rPr lang="ko-KR" altLang="en-US" dirty="0" smtClean="0">
                <a:latin typeface="+mn-ea"/>
              </a:rPr>
              <a:t>법의 해석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법률문제</a:t>
            </a:r>
            <a:r>
              <a:rPr lang="en-US" altLang="ko-KR" dirty="0" smtClean="0">
                <a:latin typeface="+mn-ea"/>
              </a:rPr>
              <a:t>)</a:t>
            </a: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  -</a:t>
            </a:r>
            <a:r>
              <a:rPr lang="ko-KR" altLang="en-US" dirty="0" smtClean="0">
                <a:latin typeface="+mn-ea"/>
              </a:rPr>
              <a:t>법의 내용을 확정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endParaRPr lang="en-US" altLang="ko-KR" sz="800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 *</a:t>
            </a:r>
            <a:r>
              <a:rPr lang="ko-KR" altLang="en-US" dirty="0" smtClean="0">
                <a:latin typeface="+mn-ea"/>
              </a:rPr>
              <a:t>사실의 확정은 객관적 증거에 의함</a:t>
            </a:r>
            <a:r>
              <a:rPr lang="en-US" altLang="ko-KR" dirty="0" smtClean="0">
                <a:latin typeface="+mn-ea"/>
              </a:rPr>
              <a:t>→</a:t>
            </a:r>
            <a:r>
              <a:rPr lang="ko-KR" altLang="en-US" dirty="0" smtClean="0">
                <a:latin typeface="+mn-ea"/>
              </a:rPr>
              <a:t>증거재판주의</a:t>
            </a:r>
            <a:endParaRPr lang="ko-KR" altLang="en-US" dirty="0" smtClean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추정과 간주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27584" y="1772816"/>
            <a:ext cx="7772400" cy="45720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altLang="ko-KR" dirty="0" smtClean="0">
                <a:latin typeface="+mn-ea"/>
              </a:rPr>
              <a:t>2. </a:t>
            </a:r>
            <a:r>
              <a:rPr lang="ko-KR" altLang="en-US" dirty="0" smtClean="0">
                <a:latin typeface="+mn-ea"/>
              </a:rPr>
              <a:t>추정과 간주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</a:t>
            </a:r>
            <a:r>
              <a:rPr lang="ko-KR" altLang="en-US" dirty="0" smtClean="0">
                <a:latin typeface="+mn-ea"/>
              </a:rPr>
              <a:t>사실의 확정 단계에서 입증이 불가능하거나 불가능할 경우 법이 편법으로 사실확정을 쉽게 하기 위하여 둔 제도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endParaRPr lang="en-US" altLang="ko-KR" sz="800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1) </a:t>
            </a:r>
            <a:r>
              <a:rPr lang="ko-KR" altLang="en-US" dirty="0" smtClean="0">
                <a:latin typeface="+mn-ea"/>
              </a:rPr>
              <a:t>추정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推定</a:t>
            </a:r>
            <a:r>
              <a:rPr lang="en-US" altLang="ko-KR" dirty="0" smtClean="0">
                <a:latin typeface="+mn-ea"/>
              </a:rPr>
              <a:t>)</a:t>
            </a: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-</a:t>
            </a:r>
            <a:r>
              <a:rPr lang="ko-KR" altLang="en-US" dirty="0" smtClean="0">
                <a:latin typeface="+mn-ea"/>
              </a:rPr>
              <a:t>특히 반증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反證</a:t>
            </a:r>
            <a:r>
              <a:rPr lang="en-US" altLang="ko-KR" dirty="0" smtClean="0">
                <a:latin typeface="+mn-ea"/>
              </a:rPr>
              <a:t>)</a:t>
            </a:r>
            <a:r>
              <a:rPr lang="ko-KR" altLang="en-US" dirty="0" smtClean="0">
                <a:latin typeface="+mn-ea"/>
              </a:rPr>
              <a:t>이 없는 한 사실의 성립을 인정하는 것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ko-KR" altLang="en-US" sz="2400" dirty="0" smtClean="0">
                <a:latin typeface="+mn-ea"/>
              </a:rPr>
              <a:t>  </a:t>
            </a:r>
            <a:r>
              <a:rPr lang="en-US" altLang="ko-KR" sz="2400" dirty="0" smtClean="0">
                <a:latin typeface="+mn-ea"/>
              </a:rPr>
              <a:t>-</a:t>
            </a:r>
            <a:r>
              <a:rPr lang="ko-KR" altLang="en-US" sz="2400" dirty="0" smtClean="0">
                <a:latin typeface="+mn-ea"/>
              </a:rPr>
              <a:t>민법 </a:t>
            </a:r>
            <a:r>
              <a:rPr lang="ko-KR" altLang="en-US" sz="2400" dirty="0" smtClean="0">
                <a:latin typeface="+mn-ea"/>
              </a:rPr>
              <a:t>제</a:t>
            </a:r>
            <a:r>
              <a:rPr lang="en-US" altLang="ko-KR" sz="2400" dirty="0" smtClean="0">
                <a:latin typeface="+mn-ea"/>
              </a:rPr>
              <a:t>197</a:t>
            </a:r>
            <a:r>
              <a:rPr lang="ko-KR" altLang="en-US" sz="2400" dirty="0" smtClean="0">
                <a:latin typeface="+mn-ea"/>
              </a:rPr>
              <a:t>조 ① </a:t>
            </a:r>
            <a:r>
              <a:rPr lang="ko-KR" altLang="en-US" sz="2400" dirty="0" err="1" smtClean="0">
                <a:latin typeface="+mn-ea"/>
              </a:rPr>
              <a:t>점유자는</a:t>
            </a:r>
            <a:r>
              <a:rPr lang="ko-KR" altLang="en-US" sz="2400" dirty="0" smtClean="0">
                <a:latin typeface="+mn-ea"/>
              </a:rPr>
              <a:t> </a:t>
            </a:r>
            <a:r>
              <a:rPr lang="ko-KR" altLang="en-US" sz="2400" dirty="0" smtClean="0">
                <a:latin typeface="+mn-ea"/>
              </a:rPr>
              <a:t>소유의 의사로 </a:t>
            </a:r>
            <a:r>
              <a:rPr lang="ko-KR" altLang="en-US" sz="2400" dirty="0" smtClean="0">
                <a:latin typeface="+mn-ea"/>
              </a:rPr>
              <a:t>선의</a:t>
            </a:r>
            <a:r>
              <a:rPr lang="en-US" altLang="ko-KR" sz="2400" dirty="0" smtClean="0">
                <a:latin typeface="맑은 고딕"/>
                <a:ea typeface="맑은 고딕"/>
              </a:rPr>
              <a:t>•</a:t>
            </a:r>
            <a:r>
              <a:rPr lang="ko-KR" altLang="en-US" sz="2400" dirty="0" smtClean="0">
                <a:latin typeface="+mn-ea"/>
              </a:rPr>
              <a:t>평온 </a:t>
            </a:r>
            <a:r>
              <a:rPr lang="ko-KR" altLang="en-US" sz="2400" dirty="0" smtClean="0">
                <a:latin typeface="+mn-ea"/>
              </a:rPr>
              <a:t>및 공연하게 점유한 것으로 추정한다</a:t>
            </a:r>
            <a:r>
              <a:rPr lang="en-US" altLang="ko-KR" sz="2400" dirty="0" smtClean="0">
                <a:latin typeface="+mn-ea"/>
              </a:rPr>
              <a:t>.</a:t>
            </a:r>
            <a:endParaRPr lang="ko-KR" altLang="en-US" sz="2400" dirty="0" smtClean="0">
              <a:latin typeface="+mn-ea"/>
            </a:endParaRPr>
          </a:p>
          <a:p>
            <a:pPr algn="just">
              <a:buNone/>
            </a:pPr>
            <a:endParaRPr lang="ko-KR" altLang="en-US" dirty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추정과 간주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99592" y="1772816"/>
            <a:ext cx="7772400" cy="4572000"/>
          </a:xfrm>
        </p:spPr>
        <p:txBody>
          <a:bodyPr>
            <a:normAutofit/>
          </a:bodyPr>
          <a:lstStyle/>
          <a:p>
            <a:pPr algn="just" fontAlgn="base">
              <a:buNone/>
            </a:pPr>
            <a:r>
              <a:rPr lang="ko-KR" altLang="en-US" dirty="0" smtClean="0">
                <a:latin typeface="+mn-ea"/>
              </a:rPr>
              <a:t>민법 제</a:t>
            </a:r>
            <a:r>
              <a:rPr lang="en-US" altLang="ko-KR" dirty="0" smtClean="0">
                <a:latin typeface="+mn-ea"/>
              </a:rPr>
              <a:t>198</a:t>
            </a:r>
            <a:r>
              <a:rPr lang="ko-KR" altLang="en-US" dirty="0" smtClean="0">
                <a:latin typeface="+mn-ea"/>
              </a:rPr>
              <a:t>조 </a:t>
            </a:r>
            <a:r>
              <a:rPr lang="ko-KR" altLang="en-US" dirty="0" smtClean="0">
                <a:latin typeface="+mn-ea"/>
              </a:rPr>
              <a:t>전후 </a:t>
            </a:r>
            <a:r>
              <a:rPr lang="ko-KR" altLang="en-US" dirty="0" err="1" smtClean="0">
                <a:latin typeface="+mn-ea"/>
              </a:rPr>
              <a:t>양시에</a:t>
            </a:r>
            <a:r>
              <a:rPr lang="ko-KR" altLang="en-US" dirty="0" smtClean="0">
                <a:latin typeface="+mn-ea"/>
              </a:rPr>
              <a:t> 점유한 사실이 있는 때에는 그 점유는 계속한 것으로 추정한다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pPr algn="just" fontAlgn="base">
              <a:buNone/>
            </a:pPr>
            <a:r>
              <a:rPr lang="ko-KR" altLang="en-US" dirty="0" smtClean="0">
                <a:latin typeface="+mn-ea"/>
              </a:rPr>
              <a:t>  제</a:t>
            </a:r>
            <a:r>
              <a:rPr lang="en-US" altLang="ko-KR" dirty="0" smtClean="0">
                <a:latin typeface="+mn-ea"/>
              </a:rPr>
              <a:t>200</a:t>
            </a:r>
            <a:r>
              <a:rPr lang="ko-KR" altLang="en-US" dirty="0" smtClean="0">
                <a:latin typeface="+mn-ea"/>
              </a:rPr>
              <a:t>조 </a:t>
            </a:r>
            <a:r>
              <a:rPr lang="ko-KR" altLang="en-US" dirty="0" smtClean="0">
                <a:latin typeface="+mn-ea"/>
              </a:rPr>
              <a:t>점유자가 </a:t>
            </a:r>
            <a:r>
              <a:rPr lang="ko-KR" altLang="en-US" dirty="0" smtClean="0">
                <a:latin typeface="+mn-ea"/>
              </a:rPr>
              <a:t>점유물에 대하여 행사하는 권리는 적법하게 보유한 것으로 추정한다</a:t>
            </a:r>
            <a:r>
              <a:rPr lang="en-US" altLang="ko-KR" dirty="0" smtClean="0">
                <a:latin typeface="+mn-ea"/>
              </a:rPr>
              <a:t>.</a:t>
            </a:r>
            <a:endParaRPr lang="ko-KR" altLang="en-US" dirty="0" smtClean="0">
              <a:latin typeface="+mn-ea"/>
            </a:endParaRPr>
          </a:p>
          <a:p>
            <a:pPr algn="just" fontAlgn="base">
              <a:buNone/>
            </a:pPr>
            <a:r>
              <a:rPr lang="ko-KR" altLang="en-US" dirty="0" smtClean="0">
                <a:latin typeface="+mn-ea"/>
              </a:rPr>
              <a:t>  제</a:t>
            </a:r>
            <a:r>
              <a:rPr lang="en-US" altLang="ko-KR" dirty="0" smtClean="0">
                <a:latin typeface="+mn-ea"/>
              </a:rPr>
              <a:t>844</a:t>
            </a:r>
            <a:r>
              <a:rPr lang="ko-KR" altLang="en-US" dirty="0" smtClean="0">
                <a:latin typeface="+mn-ea"/>
              </a:rPr>
              <a:t>조 ① </a:t>
            </a:r>
            <a:r>
              <a:rPr lang="ko-KR" altLang="en-US" dirty="0" smtClean="0">
                <a:latin typeface="+mn-ea"/>
              </a:rPr>
              <a:t>처가 혼인 중에 </a:t>
            </a:r>
            <a:r>
              <a:rPr lang="ko-KR" altLang="en-US" dirty="0" smtClean="0">
                <a:latin typeface="+mn-ea"/>
              </a:rPr>
              <a:t>포태한 자는 부의 자로 추정한다</a:t>
            </a:r>
            <a:r>
              <a:rPr lang="en-US" altLang="ko-KR" dirty="0" smtClean="0">
                <a:latin typeface="+mn-ea"/>
              </a:rPr>
              <a:t>.</a:t>
            </a:r>
            <a:endParaRPr lang="ko-KR" altLang="en-US" dirty="0" smtClean="0">
              <a:latin typeface="+mn-ea"/>
            </a:endParaRPr>
          </a:p>
          <a:p>
            <a:pPr algn="just">
              <a:buNone/>
            </a:pPr>
            <a:endParaRPr lang="ko-KR" altLang="en-US" dirty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추정과 간주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altLang="ko-KR" sz="3200" dirty="0" smtClean="0">
                <a:latin typeface="+mn-ea"/>
              </a:rPr>
              <a:t> 2) </a:t>
            </a:r>
            <a:r>
              <a:rPr lang="ko-KR" altLang="en-US" sz="3200" dirty="0" smtClean="0">
                <a:latin typeface="+mn-ea"/>
              </a:rPr>
              <a:t>간주</a:t>
            </a:r>
            <a:r>
              <a:rPr lang="en-US" altLang="ko-KR" sz="3200" dirty="0" smtClean="0">
                <a:latin typeface="+mn-ea"/>
              </a:rPr>
              <a:t>(</a:t>
            </a:r>
            <a:r>
              <a:rPr lang="ko-KR" altLang="en-US" sz="3200" dirty="0" smtClean="0">
                <a:latin typeface="+mn-ea"/>
              </a:rPr>
              <a:t>看做</a:t>
            </a:r>
            <a:r>
              <a:rPr lang="en-US" altLang="ko-KR" sz="3200" dirty="0" smtClean="0">
                <a:latin typeface="+mn-ea"/>
              </a:rPr>
              <a:t>) </a:t>
            </a:r>
            <a:r>
              <a:rPr lang="ko-KR" altLang="en-US" sz="3200" dirty="0" smtClean="0">
                <a:latin typeface="+mn-ea"/>
              </a:rPr>
              <a:t>또는 의제</a:t>
            </a:r>
            <a:r>
              <a:rPr lang="en-US" altLang="ko-KR" sz="3200" dirty="0" smtClean="0">
                <a:latin typeface="+mn-ea"/>
              </a:rPr>
              <a:t>(</a:t>
            </a:r>
            <a:r>
              <a:rPr lang="ko-KR" altLang="en-US" sz="3200" dirty="0" smtClean="0">
                <a:latin typeface="+mn-ea"/>
              </a:rPr>
              <a:t>擬制</a:t>
            </a:r>
            <a:r>
              <a:rPr lang="en-US" altLang="ko-KR" sz="3200" dirty="0" smtClean="0">
                <a:latin typeface="+mn-ea"/>
              </a:rPr>
              <a:t>)</a:t>
            </a: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-</a:t>
            </a:r>
            <a:r>
              <a:rPr lang="ko-KR" altLang="en-US" dirty="0" smtClean="0">
                <a:latin typeface="+mn-ea"/>
              </a:rPr>
              <a:t>공익 또는 기타의 이유로 법률정책상 일정한 사실이 존재하는 것 또는 존재하지 않는 것을 결정적으로 확정하여 반증을 들어도 부정할 수 없도록 </a:t>
            </a:r>
            <a:r>
              <a:rPr lang="ko-KR" altLang="en-US" dirty="0" smtClean="0">
                <a:latin typeface="+mn-ea"/>
              </a:rPr>
              <a:t>정한 것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 -”…</a:t>
            </a:r>
            <a:r>
              <a:rPr lang="ko-KR" altLang="en-US" dirty="0" smtClean="0">
                <a:latin typeface="+mn-ea"/>
              </a:rPr>
              <a:t>본다</a:t>
            </a:r>
            <a:r>
              <a:rPr lang="en-US" altLang="ko-KR" dirty="0" smtClean="0">
                <a:latin typeface="+mn-ea"/>
              </a:rPr>
              <a:t>” </a:t>
            </a:r>
            <a:r>
              <a:rPr lang="ko-KR" altLang="en-US" dirty="0" smtClean="0">
                <a:latin typeface="+mn-ea"/>
              </a:rPr>
              <a:t>또는 </a:t>
            </a:r>
            <a:r>
              <a:rPr lang="en-US" altLang="ko-KR" dirty="0" smtClean="0">
                <a:latin typeface="+mn-ea"/>
              </a:rPr>
              <a:t>“…</a:t>
            </a:r>
            <a:r>
              <a:rPr lang="ko-KR" altLang="en-US" dirty="0" smtClean="0">
                <a:latin typeface="+mn-ea"/>
              </a:rPr>
              <a:t>간주한다</a:t>
            </a:r>
            <a:r>
              <a:rPr lang="en-US" altLang="ko-KR" dirty="0" smtClean="0">
                <a:latin typeface="+mn-ea"/>
              </a:rPr>
              <a:t>”</a:t>
            </a:r>
          </a:p>
          <a:p>
            <a:pPr algn="just" fontAlgn="base">
              <a:buNone/>
            </a:pPr>
            <a:r>
              <a:rPr lang="ko-KR" altLang="en-US" sz="2400" dirty="0" smtClean="0">
                <a:latin typeface="+mn-ea"/>
              </a:rPr>
              <a:t>민법 제</a:t>
            </a:r>
            <a:r>
              <a:rPr lang="en-US" altLang="ko-KR" sz="2400" dirty="0" smtClean="0">
                <a:latin typeface="+mn-ea"/>
              </a:rPr>
              <a:t>28</a:t>
            </a:r>
            <a:r>
              <a:rPr lang="ko-KR" altLang="en-US" sz="2400" dirty="0" smtClean="0">
                <a:latin typeface="+mn-ea"/>
              </a:rPr>
              <a:t>조</a:t>
            </a:r>
            <a:r>
              <a:rPr lang="en-US" altLang="ko-KR" sz="2400" dirty="0" smtClean="0">
                <a:latin typeface="+mn-ea"/>
              </a:rPr>
              <a:t> </a:t>
            </a:r>
            <a:r>
              <a:rPr lang="ko-KR" altLang="en-US" sz="2400" dirty="0" smtClean="0">
                <a:latin typeface="+mn-ea"/>
              </a:rPr>
              <a:t>실종선고를 받은 자는 전조의 기간이 만료한 때에 사망한 것으로 본다</a:t>
            </a:r>
            <a:r>
              <a:rPr lang="en-US" altLang="ko-KR" sz="2400" dirty="0" smtClean="0">
                <a:latin typeface="+mn-ea"/>
              </a:rPr>
              <a:t>.</a:t>
            </a:r>
            <a:endParaRPr lang="ko-KR" altLang="en-US" sz="2400" dirty="0" smtClean="0">
              <a:latin typeface="+mn-ea"/>
            </a:endParaRPr>
          </a:p>
          <a:p>
            <a:pPr algn="just" fontAlgn="base">
              <a:buNone/>
            </a:pPr>
            <a:r>
              <a:rPr lang="ko-KR" altLang="en-US" sz="2400" dirty="0" smtClean="0">
                <a:latin typeface="+mn-ea"/>
              </a:rPr>
              <a:t>민법 제</a:t>
            </a:r>
            <a:r>
              <a:rPr lang="en-US" altLang="ko-KR" sz="2400" dirty="0" smtClean="0">
                <a:latin typeface="+mn-ea"/>
              </a:rPr>
              <a:t>1000</a:t>
            </a:r>
            <a:r>
              <a:rPr lang="ko-KR" altLang="en-US" sz="2400" dirty="0" smtClean="0">
                <a:latin typeface="+mn-ea"/>
              </a:rPr>
              <a:t>조 ③ </a:t>
            </a:r>
            <a:r>
              <a:rPr lang="ko-KR" altLang="en-US" sz="2400" dirty="0" smtClean="0">
                <a:latin typeface="+mn-ea"/>
              </a:rPr>
              <a:t>태아는 </a:t>
            </a:r>
            <a:r>
              <a:rPr lang="ko-KR" altLang="en-US" sz="2400" dirty="0" smtClean="0">
                <a:latin typeface="+mn-ea"/>
              </a:rPr>
              <a:t>상속순위에 관하여는 이미 출생한 것으로 본다</a:t>
            </a:r>
          </a:p>
          <a:p>
            <a:pPr algn="just" fontAlgn="base">
              <a:buNone/>
            </a:pPr>
            <a:r>
              <a:rPr lang="ko-KR" altLang="en-US" sz="2400" dirty="0" smtClean="0">
                <a:latin typeface="+mn-ea"/>
              </a:rPr>
              <a:t>형법 제</a:t>
            </a:r>
            <a:r>
              <a:rPr lang="en-US" altLang="ko-KR" sz="2400" dirty="0" smtClean="0">
                <a:latin typeface="+mn-ea"/>
              </a:rPr>
              <a:t>346</a:t>
            </a:r>
            <a:r>
              <a:rPr lang="ko-KR" altLang="en-US" sz="2400" dirty="0" smtClean="0">
                <a:latin typeface="+mn-ea"/>
              </a:rPr>
              <a:t>조 </a:t>
            </a:r>
            <a:r>
              <a:rPr lang="ko-KR" altLang="en-US" sz="2400" dirty="0" smtClean="0">
                <a:latin typeface="+mn-ea"/>
              </a:rPr>
              <a:t>관리할 </a:t>
            </a:r>
            <a:r>
              <a:rPr lang="ko-KR" altLang="en-US" sz="2400" dirty="0" smtClean="0">
                <a:latin typeface="+mn-ea"/>
              </a:rPr>
              <a:t>수 있는 동력은 재물로 간주한다</a:t>
            </a:r>
            <a:r>
              <a:rPr lang="en-US" altLang="ko-KR" sz="2400" dirty="0" smtClean="0">
                <a:latin typeface="+mn-ea"/>
              </a:rPr>
              <a:t>.</a:t>
            </a:r>
            <a:endParaRPr lang="ko-KR" altLang="en-US" sz="2400" dirty="0" smtClean="0">
              <a:latin typeface="+mn-ea"/>
            </a:endParaRPr>
          </a:p>
          <a:p>
            <a:pPr algn="just">
              <a:buNone/>
            </a:pPr>
            <a:endParaRPr lang="ko-KR" altLang="en-US" dirty="0" smtClean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실종선고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en-US" altLang="ko-KR" dirty="0" smtClean="0">
                <a:latin typeface="+mn-ea"/>
              </a:rPr>
              <a:t>*</a:t>
            </a:r>
            <a:r>
              <a:rPr lang="ko-KR" altLang="en-US" dirty="0" smtClean="0">
                <a:latin typeface="+mn-ea"/>
              </a:rPr>
              <a:t>실종선고 제도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민법</a:t>
            </a:r>
            <a:r>
              <a:rPr lang="en-US" altLang="ko-KR" dirty="0" smtClean="0">
                <a:latin typeface="+mn-ea"/>
              </a:rPr>
              <a:t>)</a:t>
            </a:r>
          </a:p>
          <a:p>
            <a:pPr algn="just">
              <a:buNone/>
            </a:pPr>
            <a:r>
              <a:rPr lang="ko-KR" altLang="en-US" dirty="0" smtClean="0">
                <a:latin typeface="+mn-ea"/>
              </a:rPr>
              <a:t>제</a:t>
            </a:r>
            <a:r>
              <a:rPr lang="en-US" altLang="ko-KR" dirty="0" smtClean="0">
                <a:latin typeface="+mn-ea"/>
              </a:rPr>
              <a:t>27</a:t>
            </a:r>
            <a:r>
              <a:rPr lang="ko-KR" altLang="en-US" dirty="0" smtClean="0">
                <a:latin typeface="+mn-ea"/>
              </a:rPr>
              <a:t>조 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실종의 선고</a:t>
            </a:r>
            <a:r>
              <a:rPr lang="en-US" altLang="ko-KR" dirty="0" smtClean="0">
                <a:latin typeface="+mn-ea"/>
              </a:rPr>
              <a:t>) ① </a:t>
            </a:r>
            <a:r>
              <a:rPr lang="ko-KR" altLang="en-US" dirty="0" smtClean="0">
                <a:latin typeface="+mn-ea"/>
              </a:rPr>
              <a:t>부재자의 생사가 </a:t>
            </a:r>
            <a:r>
              <a:rPr lang="en-US" altLang="ko-KR" dirty="0" smtClean="0">
                <a:latin typeface="+mn-ea"/>
              </a:rPr>
              <a:t>5</a:t>
            </a:r>
            <a:r>
              <a:rPr lang="ko-KR" altLang="en-US" dirty="0" smtClean="0">
                <a:latin typeface="+mn-ea"/>
              </a:rPr>
              <a:t>년간 분명하지 아니한 때에는 법원은 이해관계인이나 검사의 청구에 의하여 실종선고를 하여야 한다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 ②</a:t>
            </a:r>
            <a:r>
              <a:rPr lang="ko-KR" altLang="en-US" dirty="0" smtClean="0">
                <a:latin typeface="+mn-ea"/>
              </a:rPr>
              <a:t>전지에 임한 자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침몰한 </a:t>
            </a:r>
            <a:r>
              <a:rPr lang="ko-KR" altLang="en-US" dirty="0" err="1" smtClean="0">
                <a:latin typeface="+mn-ea"/>
              </a:rPr>
              <a:t>선박중에</a:t>
            </a:r>
            <a:r>
              <a:rPr lang="ko-KR" altLang="en-US" dirty="0" smtClean="0">
                <a:latin typeface="+mn-ea"/>
              </a:rPr>
              <a:t> 있던 자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추락한 항공기중에 있던 자 기타 사망의 원인이 될 위난을 당한 자의 생사가 </a:t>
            </a:r>
            <a:r>
              <a:rPr lang="ko-KR" altLang="en-US" dirty="0" err="1" smtClean="0">
                <a:latin typeface="+mn-ea"/>
              </a:rPr>
              <a:t>전쟁종지후</a:t>
            </a:r>
            <a:r>
              <a:rPr lang="ko-KR" altLang="en-US" dirty="0" smtClean="0">
                <a:latin typeface="+mn-ea"/>
              </a:rPr>
              <a:t> 또는 선박의 침몰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항공기의 추락 기타 위난이 종료한 후 </a:t>
            </a:r>
            <a:r>
              <a:rPr lang="en-US" altLang="ko-KR" dirty="0" smtClean="0">
                <a:latin typeface="+mn-ea"/>
              </a:rPr>
              <a:t>1</a:t>
            </a:r>
            <a:r>
              <a:rPr lang="ko-KR" altLang="en-US" dirty="0" smtClean="0">
                <a:latin typeface="+mn-ea"/>
              </a:rPr>
              <a:t>년간 분명하지 아니한 때에도 제</a:t>
            </a:r>
            <a:r>
              <a:rPr lang="en-US" altLang="ko-KR" dirty="0" smtClean="0">
                <a:latin typeface="+mn-ea"/>
              </a:rPr>
              <a:t>1</a:t>
            </a:r>
            <a:r>
              <a:rPr lang="ko-KR" altLang="en-US" dirty="0" smtClean="0">
                <a:latin typeface="+mn-ea"/>
              </a:rPr>
              <a:t>항과 같다</a:t>
            </a:r>
            <a:r>
              <a:rPr lang="en-US" altLang="ko-KR" dirty="0" smtClean="0">
                <a:latin typeface="+mn-ea"/>
              </a:rPr>
              <a:t>. </a:t>
            </a:r>
          </a:p>
          <a:p>
            <a:pPr algn="just">
              <a:buNone/>
            </a:pPr>
            <a:r>
              <a:rPr lang="ko-KR" altLang="en-US" dirty="0" smtClean="0">
                <a:latin typeface="+mn-ea"/>
              </a:rPr>
              <a:t>제</a:t>
            </a:r>
            <a:r>
              <a:rPr lang="en-US" altLang="ko-KR" dirty="0" smtClean="0">
                <a:latin typeface="+mn-ea"/>
              </a:rPr>
              <a:t>28</a:t>
            </a:r>
            <a:r>
              <a:rPr lang="ko-KR" altLang="en-US" dirty="0" smtClean="0">
                <a:latin typeface="+mn-ea"/>
              </a:rPr>
              <a:t>조 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실종선고의 효과</a:t>
            </a:r>
            <a:r>
              <a:rPr lang="en-US" altLang="ko-KR" dirty="0" smtClean="0">
                <a:latin typeface="+mn-ea"/>
              </a:rPr>
              <a:t>) </a:t>
            </a:r>
            <a:r>
              <a:rPr lang="ko-KR" altLang="en-US" dirty="0" smtClean="0">
                <a:latin typeface="+mn-ea"/>
              </a:rPr>
              <a:t>실종선고를 받은 자는 전조의 기간이 만료한 때에 사망한 것으로 본다</a:t>
            </a:r>
            <a:r>
              <a:rPr lang="en-US" altLang="ko-KR" dirty="0" smtClean="0">
                <a:latin typeface="+mn-ea"/>
              </a:rPr>
              <a:t>.</a:t>
            </a:r>
            <a:endParaRPr lang="ko-KR" altLang="en-US" dirty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실종선고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ko-KR" altLang="en-US" dirty="0" smtClean="0">
                <a:latin typeface="+mn-ea"/>
              </a:rPr>
              <a:t>제</a:t>
            </a:r>
            <a:r>
              <a:rPr lang="en-US" altLang="ko-KR" dirty="0" smtClean="0">
                <a:latin typeface="+mn-ea"/>
              </a:rPr>
              <a:t>29</a:t>
            </a:r>
            <a:r>
              <a:rPr lang="ko-KR" altLang="en-US" dirty="0" smtClean="0">
                <a:latin typeface="+mn-ea"/>
              </a:rPr>
              <a:t>조 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실종선고의 취소</a:t>
            </a:r>
            <a:r>
              <a:rPr lang="en-US" altLang="ko-KR" dirty="0" smtClean="0">
                <a:latin typeface="+mn-ea"/>
              </a:rPr>
              <a:t>) ① </a:t>
            </a:r>
            <a:r>
              <a:rPr lang="ko-KR" altLang="en-US" dirty="0" smtClean="0">
                <a:latin typeface="+mn-ea"/>
              </a:rPr>
              <a:t>실종자의 생존한 사실 또는 전조의 규정과 상이한 때에 사망한 사실의 증명이 있으면 법원은 본인</a:t>
            </a:r>
            <a:r>
              <a:rPr lang="en-US" altLang="ko-KR" dirty="0" smtClean="0">
                <a:latin typeface="+mn-ea"/>
              </a:rPr>
              <a:t>, </a:t>
            </a:r>
            <a:r>
              <a:rPr lang="ko-KR" altLang="en-US" dirty="0" smtClean="0">
                <a:latin typeface="+mn-ea"/>
              </a:rPr>
              <a:t>이해관계인 또는 검사의 청구에 의하여 실종선고를 취소하여야 한다</a:t>
            </a:r>
            <a:r>
              <a:rPr lang="en-US" altLang="ko-KR" dirty="0" smtClean="0">
                <a:latin typeface="+mn-ea"/>
              </a:rPr>
              <a:t>. </a:t>
            </a:r>
            <a:r>
              <a:rPr lang="ko-KR" altLang="en-US" dirty="0" smtClean="0">
                <a:latin typeface="+mn-ea"/>
              </a:rPr>
              <a:t>그러나 실종 선고 후 그 </a:t>
            </a:r>
            <a:r>
              <a:rPr lang="ko-KR" altLang="en-US" dirty="0" err="1" smtClean="0">
                <a:latin typeface="+mn-ea"/>
              </a:rPr>
              <a:t>취소전에</a:t>
            </a:r>
            <a:r>
              <a:rPr lang="ko-KR" altLang="en-US" dirty="0" smtClean="0">
                <a:latin typeface="+mn-ea"/>
              </a:rPr>
              <a:t> 선의로 한 행위의 효력에 영향을 미치지 아니한다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②</a:t>
            </a:r>
            <a:r>
              <a:rPr lang="ko-KR" altLang="en-US" dirty="0" smtClean="0">
                <a:latin typeface="+mn-ea"/>
              </a:rPr>
              <a:t>실종선고의 취소가 있을 때에 실종의 선고를 직접원인으로 하여 재산을 취득한 자가 선의인 경우에는 그 받은 이익이 현존하는 한도에서 반환할 의무가 있고 악의인 경우에는 그 받은 이익에 이자를 붙여서 반환하고 손해가 있으면 이를 배상하여야 한다</a:t>
            </a:r>
            <a:r>
              <a:rPr lang="en-US" altLang="ko-KR" dirty="0" smtClean="0">
                <a:latin typeface="+mn-ea"/>
              </a:rPr>
              <a:t>.</a:t>
            </a:r>
          </a:p>
          <a:p>
            <a:pPr algn="just">
              <a:buNone/>
            </a:pPr>
            <a:r>
              <a:rPr lang="ko-KR" altLang="en-US" dirty="0" smtClean="0">
                <a:latin typeface="+mn-ea"/>
              </a:rPr>
              <a:t>제</a:t>
            </a:r>
            <a:r>
              <a:rPr lang="en-US" altLang="ko-KR" dirty="0" smtClean="0">
                <a:latin typeface="+mn-ea"/>
              </a:rPr>
              <a:t>30</a:t>
            </a:r>
            <a:r>
              <a:rPr lang="ko-KR" altLang="en-US" dirty="0" smtClean="0">
                <a:latin typeface="+mn-ea"/>
              </a:rPr>
              <a:t>조 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동시사망</a:t>
            </a:r>
            <a:r>
              <a:rPr lang="en-US" altLang="ko-KR" dirty="0" smtClean="0">
                <a:latin typeface="+mn-ea"/>
              </a:rPr>
              <a:t>) 2</a:t>
            </a:r>
            <a:r>
              <a:rPr lang="ko-KR" altLang="en-US" dirty="0" smtClean="0">
                <a:latin typeface="+mn-ea"/>
              </a:rPr>
              <a:t>인 이상이 </a:t>
            </a:r>
            <a:r>
              <a:rPr lang="ko-KR" altLang="en-US" dirty="0" smtClean="0">
                <a:latin typeface="+mn-ea"/>
              </a:rPr>
              <a:t>동일한 위난으로 사망한 경우에는 동시에 사망한 것으로 추정한다</a:t>
            </a:r>
            <a:r>
              <a:rPr lang="en-US" altLang="ko-KR" dirty="0" smtClean="0">
                <a:latin typeface="+mn-ea"/>
              </a:rPr>
              <a:t>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태아의 법적 지위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* </a:t>
            </a:r>
            <a:r>
              <a:rPr lang="ko-KR" altLang="en-US" dirty="0" smtClean="0">
                <a:latin typeface="+mn-ea"/>
              </a:rPr>
              <a:t>태아는 법적으로 인간인가</a:t>
            </a:r>
            <a:r>
              <a:rPr lang="en-US" altLang="ko-KR" dirty="0" smtClean="0">
                <a:latin typeface="+mn-ea"/>
              </a:rPr>
              <a:t>?</a:t>
            </a: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</a:rPr>
              <a:t> 1. </a:t>
            </a:r>
            <a:r>
              <a:rPr lang="ko-KR" altLang="en-US" dirty="0" smtClean="0">
                <a:latin typeface="+mn-ea"/>
              </a:rPr>
              <a:t>민법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태아는 인간이 아님</a:t>
            </a:r>
            <a:endParaRPr lang="en-US" altLang="ko-KR" dirty="0" smtClean="0">
              <a:latin typeface="+mn-ea"/>
            </a:endParaRPr>
          </a:p>
          <a:p>
            <a:pPr marL="582930" indent="-514350" algn="just">
              <a:buNone/>
            </a:pPr>
            <a:r>
              <a:rPr lang="ko-KR" altLang="en-US" sz="2400" dirty="0" smtClean="0">
                <a:latin typeface="+mn-ea"/>
              </a:rPr>
              <a:t>민법 </a:t>
            </a:r>
            <a:r>
              <a:rPr lang="ko-KR" altLang="en-US" sz="2400" dirty="0" smtClean="0">
                <a:latin typeface="+mn-ea"/>
              </a:rPr>
              <a:t>제</a:t>
            </a:r>
            <a:r>
              <a:rPr lang="en-US" altLang="ko-KR" sz="2400" dirty="0" smtClean="0">
                <a:latin typeface="+mn-ea"/>
              </a:rPr>
              <a:t>1000</a:t>
            </a:r>
            <a:r>
              <a:rPr lang="ko-KR" altLang="en-US" sz="2400" dirty="0" smtClean="0">
                <a:latin typeface="+mn-ea"/>
              </a:rPr>
              <a:t>조 ③ 태아는 상속순위에 관하여는 이미 출생한 것으로 </a:t>
            </a:r>
            <a:r>
              <a:rPr lang="ko-KR" altLang="en-US" sz="2400" dirty="0" smtClean="0">
                <a:latin typeface="+mn-ea"/>
              </a:rPr>
              <a:t>본다</a:t>
            </a:r>
            <a:r>
              <a:rPr lang="en-US" altLang="ko-KR" sz="2400" dirty="0" smtClean="0">
                <a:latin typeface="+mn-ea"/>
              </a:rPr>
              <a:t>.</a:t>
            </a:r>
          </a:p>
          <a:p>
            <a:pPr marL="582930" indent="-514350" algn="just">
              <a:buNone/>
            </a:pPr>
            <a:r>
              <a:rPr lang="ko-KR" altLang="en-US" sz="2400" dirty="0" smtClean="0">
                <a:latin typeface="+mn-ea"/>
              </a:rPr>
              <a:t>제</a:t>
            </a:r>
            <a:r>
              <a:rPr lang="en-US" altLang="ko-KR" sz="2400" dirty="0" smtClean="0">
                <a:latin typeface="+mn-ea"/>
              </a:rPr>
              <a:t>762</a:t>
            </a:r>
            <a:r>
              <a:rPr lang="ko-KR" altLang="en-US" sz="2400" dirty="0" smtClean="0">
                <a:latin typeface="+mn-ea"/>
              </a:rPr>
              <a:t>조 </a:t>
            </a:r>
            <a:r>
              <a:rPr lang="en-US" altLang="ko-KR" sz="2400" dirty="0" smtClean="0">
                <a:latin typeface="+mn-ea"/>
              </a:rPr>
              <a:t>(</a:t>
            </a:r>
            <a:r>
              <a:rPr lang="ko-KR" altLang="en-US" sz="2400" dirty="0" smtClean="0">
                <a:latin typeface="+mn-ea"/>
              </a:rPr>
              <a:t>손해배상청구권에 있어서의 태아의 지위</a:t>
            </a:r>
            <a:r>
              <a:rPr lang="en-US" altLang="ko-KR" sz="2400" dirty="0" smtClean="0">
                <a:latin typeface="+mn-ea"/>
              </a:rPr>
              <a:t>) </a:t>
            </a:r>
            <a:r>
              <a:rPr lang="ko-KR" altLang="en-US" sz="2400" dirty="0" smtClean="0">
                <a:latin typeface="+mn-ea"/>
              </a:rPr>
              <a:t>태아는 손해배상의 청구권에 관하여는 이미 출생한 것으로 본다</a:t>
            </a:r>
            <a:r>
              <a:rPr lang="en-US" altLang="ko-KR" sz="2400" dirty="0" smtClean="0">
                <a:latin typeface="+mn-ea"/>
              </a:rPr>
              <a:t>.</a:t>
            </a:r>
          </a:p>
          <a:p>
            <a:pPr marL="582930" indent="-514350" algn="just">
              <a:buNone/>
            </a:pPr>
            <a:r>
              <a:rPr lang="en-US" altLang="ko-KR" dirty="0" smtClean="0">
                <a:latin typeface="+mn-ea"/>
                <a:ea typeface="맑은 고딕"/>
              </a:rPr>
              <a:t>⇒</a:t>
            </a:r>
            <a:r>
              <a:rPr lang="ko-KR" altLang="en-US" dirty="0" smtClean="0">
                <a:latin typeface="+mn-ea"/>
                <a:ea typeface="맑은 고딕"/>
              </a:rPr>
              <a:t>즉</a:t>
            </a:r>
            <a:r>
              <a:rPr lang="en-US" altLang="ko-KR" dirty="0" smtClean="0">
                <a:latin typeface="+mn-ea"/>
                <a:ea typeface="맑은 고딕"/>
              </a:rPr>
              <a:t>, </a:t>
            </a:r>
            <a:r>
              <a:rPr lang="ko-KR" altLang="en-US" dirty="0" smtClean="0">
                <a:latin typeface="+mn-ea"/>
                <a:ea typeface="맑은 고딕"/>
              </a:rPr>
              <a:t>태아는 위의 경우를 제외하고는 사람으로 인정되지 않음</a:t>
            </a:r>
            <a:r>
              <a:rPr lang="en-US" altLang="ko-KR" dirty="0" smtClean="0">
                <a:latin typeface="+mn-ea"/>
                <a:ea typeface="맑은 고딕"/>
              </a:rPr>
              <a:t>. </a:t>
            </a:r>
            <a:r>
              <a:rPr lang="ko-KR" altLang="en-US" dirty="0" smtClean="0">
                <a:latin typeface="+mn-ea"/>
                <a:ea typeface="맑은 고딕"/>
              </a:rPr>
              <a:t>출생 이후 사람</a:t>
            </a:r>
            <a:endParaRPr lang="ko-KR" altLang="en-US" dirty="0" smtClean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태아의 법적 지위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n-US" altLang="ko-KR" dirty="0" smtClean="0">
                <a:latin typeface="+mn-ea"/>
              </a:rPr>
              <a:t> -</a:t>
            </a:r>
            <a:r>
              <a:rPr lang="ko-KR" altLang="en-US" dirty="0" smtClean="0">
                <a:latin typeface="+mn-ea"/>
              </a:rPr>
              <a:t>민법에서 사람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인간</a:t>
            </a:r>
            <a:r>
              <a:rPr lang="en-US" altLang="ko-KR" dirty="0" smtClean="0">
                <a:latin typeface="+mn-ea"/>
              </a:rPr>
              <a:t>)</a:t>
            </a:r>
            <a:r>
              <a:rPr lang="ko-KR" altLang="en-US" dirty="0" smtClean="0">
                <a:latin typeface="+mn-ea"/>
              </a:rPr>
              <a:t>이란 권리와 의무의 주체를 말함</a:t>
            </a:r>
            <a:r>
              <a:rPr lang="en-US" altLang="ko-KR" dirty="0" smtClean="0">
                <a:latin typeface="+mn-ea"/>
              </a:rPr>
              <a:t>. </a:t>
            </a: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</a:t>
            </a:r>
            <a:r>
              <a:rPr lang="ko-KR" altLang="en-US" dirty="0" smtClean="0">
                <a:latin typeface="+mn-ea"/>
              </a:rPr>
              <a:t>자연인과 법인 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</a:t>
            </a:r>
            <a:r>
              <a:rPr lang="ko-KR" altLang="en-US" dirty="0" smtClean="0">
                <a:latin typeface="+mn-ea"/>
              </a:rPr>
              <a:t>태아는 원칙적으로 포함되지 않음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endParaRPr lang="en-US" altLang="ko-KR" sz="800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2. </a:t>
            </a:r>
            <a:r>
              <a:rPr lang="ko-KR" altLang="en-US" dirty="0" smtClean="0">
                <a:latin typeface="+mn-ea"/>
              </a:rPr>
              <a:t>형법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태아는 인간이 아님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</a:t>
            </a:r>
            <a:r>
              <a:rPr lang="ko-KR" altLang="en-US" dirty="0" smtClean="0">
                <a:latin typeface="+mn-ea"/>
              </a:rPr>
              <a:t>태아를 살해하면 살인죄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제</a:t>
            </a:r>
            <a:r>
              <a:rPr lang="en-US" altLang="ko-KR" dirty="0" smtClean="0">
                <a:latin typeface="+mn-ea"/>
              </a:rPr>
              <a:t>250</a:t>
            </a:r>
            <a:r>
              <a:rPr lang="ko-KR" altLang="en-US" dirty="0" smtClean="0">
                <a:latin typeface="+mn-ea"/>
              </a:rPr>
              <a:t>조</a:t>
            </a:r>
            <a:r>
              <a:rPr lang="en-US" altLang="ko-KR" dirty="0" smtClean="0">
                <a:latin typeface="+mn-ea"/>
              </a:rPr>
              <a:t>)</a:t>
            </a:r>
            <a:r>
              <a:rPr lang="ko-KR" altLang="en-US" dirty="0" smtClean="0">
                <a:latin typeface="+mn-ea"/>
              </a:rPr>
              <a:t>가 아니라 낙태죄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제</a:t>
            </a:r>
            <a:r>
              <a:rPr lang="en-US" altLang="ko-KR" dirty="0" smtClean="0">
                <a:latin typeface="+mn-ea"/>
              </a:rPr>
              <a:t>269</a:t>
            </a:r>
            <a:r>
              <a:rPr lang="ko-KR" altLang="en-US" dirty="0" smtClean="0">
                <a:latin typeface="+mn-ea"/>
              </a:rPr>
              <a:t>조</a:t>
            </a:r>
            <a:r>
              <a:rPr lang="en-US" altLang="ko-KR" dirty="0" smtClean="0">
                <a:latin typeface="+mn-ea"/>
              </a:rPr>
              <a:t>)</a:t>
            </a:r>
            <a:r>
              <a:rPr lang="ko-KR" altLang="en-US" dirty="0" smtClean="0">
                <a:latin typeface="+mn-ea"/>
              </a:rPr>
              <a:t>로 처벌</a:t>
            </a:r>
            <a:endParaRPr lang="en-US" altLang="ko-KR" dirty="0" smtClean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b="1" dirty="0" smtClean="0"/>
              <a:t>태아의 법적 지위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n-US" altLang="ko-KR" dirty="0" smtClean="0">
                <a:latin typeface="+mn-ea"/>
              </a:rPr>
              <a:t>3. </a:t>
            </a:r>
            <a:r>
              <a:rPr lang="ko-KR" altLang="en-US" dirty="0" smtClean="0">
                <a:latin typeface="+mn-ea"/>
              </a:rPr>
              <a:t>헌법 </a:t>
            </a:r>
            <a:r>
              <a:rPr lang="en-US" altLang="ko-KR" dirty="0" smtClean="0">
                <a:latin typeface="+mn-ea"/>
              </a:rPr>
              <a:t>: </a:t>
            </a:r>
            <a:r>
              <a:rPr lang="ko-KR" altLang="en-US" dirty="0" smtClean="0">
                <a:latin typeface="+mn-ea"/>
              </a:rPr>
              <a:t>태아도 제한적으로 인간으로 봄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</a:t>
            </a:r>
            <a:r>
              <a:rPr lang="ko-KR" altLang="en-US" dirty="0" smtClean="0">
                <a:latin typeface="+mn-ea"/>
              </a:rPr>
              <a:t>인간으로서의 존엄과 가치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헌법 제</a:t>
            </a:r>
            <a:r>
              <a:rPr lang="en-US" altLang="ko-KR" dirty="0" smtClean="0">
                <a:latin typeface="+mn-ea"/>
              </a:rPr>
              <a:t>10</a:t>
            </a:r>
            <a:r>
              <a:rPr lang="ko-KR" altLang="en-US" dirty="0" smtClean="0">
                <a:latin typeface="+mn-ea"/>
              </a:rPr>
              <a:t>조</a:t>
            </a:r>
            <a:r>
              <a:rPr lang="en-US" altLang="ko-KR" dirty="0" smtClean="0">
                <a:latin typeface="+mn-ea"/>
              </a:rPr>
              <a:t>) </a:t>
            </a:r>
            <a:r>
              <a:rPr lang="ko-KR" altLang="en-US" dirty="0" smtClean="0">
                <a:latin typeface="+mn-ea"/>
              </a:rPr>
              <a:t>및 생명권의 주체에 태아도 포함하는 것으로 해석</a:t>
            </a:r>
            <a:endParaRPr lang="en-US" altLang="ko-KR" dirty="0" smtClean="0">
              <a:latin typeface="+mn-ea"/>
            </a:endParaRPr>
          </a:p>
          <a:p>
            <a:pPr algn="just">
              <a:buNone/>
            </a:pPr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</a:t>
            </a:r>
            <a:r>
              <a:rPr lang="ko-KR" altLang="en-US" dirty="0" smtClean="0">
                <a:latin typeface="+mn-ea"/>
              </a:rPr>
              <a:t>배아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胚兒</a:t>
            </a:r>
            <a:r>
              <a:rPr lang="en-US" altLang="ko-KR" dirty="0" smtClean="0">
                <a:latin typeface="+mn-ea"/>
              </a:rPr>
              <a:t>) : </a:t>
            </a:r>
            <a:r>
              <a:rPr lang="ko-KR" altLang="en-US" dirty="0" smtClean="0">
                <a:latin typeface="+mn-ea"/>
              </a:rPr>
              <a:t>출생 전 형성 과정 중에 있는 생명체</a:t>
            </a:r>
            <a:r>
              <a:rPr lang="en-US" altLang="ko-KR" dirty="0" smtClean="0">
                <a:latin typeface="+mn-ea"/>
              </a:rPr>
              <a:t>. </a:t>
            </a:r>
            <a:r>
              <a:rPr lang="ko-KR" altLang="en-US" dirty="0" smtClean="0">
                <a:latin typeface="+mn-ea"/>
              </a:rPr>
              <a:t>수정 후 </a:t>
            </a:r>
            <a:r>
              <a:rPr lang="en-US" altLang="ko-KR" dirty="0" smtClean="0">
                <a:latin typeface="+mn-ea"/>
              </a:rPr>
              <a:t>14</a:t>
            </a:r>
            <a:r>
              <a:rPr lang="ko-KR" altLang="en-US" dirty="0" smtClean="0">
                <a:latin typeface="+mn-ea"/>
              </a:rPr>
              <a:t>일이 경과하여 </a:t>
            </a:r>
            <a:r>
              <a:rPr lang="ko-KR" altLang="en-US" dirty="0" err="1" smtClean="0">
                <a:latin typeface="+mn-ea"/>
              </a:rPr>
              <a:t>원시선이</a:t>
            </a:r>
            <a:r>
              <a:rPr lang="ko-KR" altLang="en-US" dirty="0" smtClean="0">
                <a:latin typeface="+mn-ea"/>
              </a:rPr>
              <a:t> 나타나기 전의 수정란 상태인 초기배아의 경우 권리주체인 인간으로 인정되지 않음</a:t>
            </a:r>
            <a:r>
              <a:rPr lang="en-US" altLang="ko-KR" dirty="0" smtClean="0">
                <a:latin typeface="+mn-ea"/>
              </a:rPr>
              <a:t>(</a:t>
            </a:r>
            <a:r>
              <a:rPr lang="ko-KR" altLang="en-US" dirty="0" smtClean="0">
                <a:latin typeface="+mn-ea"/>
              </a:rPr>
              <a:t>헌재 </a:t>
            </a:r>
            <a:r>
              <a:rPr lang="en-US" altLang="ko-KR" dirty="0" smtClean="0">
                <a:latin typeface="+mn-ea"/>
              </a:rPr>
              <a:t>2010.5.27. 2005</a:t>
            </a:r>
            <a:r>
              <a:rPr lang="ko-KR" altLang="en-US" dirty="0" err="1" smtClean="0">
                <a:latin typeface="+mn-ea"/>
              </a:rPr>
              <a:t>헌마</a:t>
            </a:r>
            <a:r>
              <a:rPr lang="en-US" altLang="ko-KR" dirty="0" smtClean="0">
                <a:latin typeface="+mn-ea"/>
              </a:rPr>
              <a:t>346)</a:t>
            </a:r>
            <a:endParaRPr lang="en-US" altLang="ko-KR" dirty="0" smtClean="0">
              <a:latin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메트로">
  <a:themeElements>
    <a:clrScheme name="메트로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메트로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메트로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3958</TotalTime>
  <Words>710</Words>
  <Application>Microsoft Office PowerPoint</Application>
  <PresentationFormat>화면 슬라이드 쇼(4:3)</PresentationFormat>
  <Paragraphs>75</Paragraphs>
  <Slides>12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3" baseType="lpstr">
      <vt:lpstr>메트로</vt:lpstr>
      <vt:lpstr>도회근</vt:lpstr>
      <vt:lpstr>법의 적용</vt:lpstr>
      <vt:lpstr>법의 적용</vt:lpstr>
      <vt:lpstr>법의 적용</vt:lpstr>
      <vt:lpstr>추정과 간주</vt:lpstr>
      <vt:lpstr>추정과 간주</vt:lpstr>
      <vt:lpstr>추정과 간주</vt:lpstr>
      <vt:lpstr>실종선고</vt:lpstr>
      <vt:lpstr>실종선고</vt:lpstr>
      <vt:lpstr>태아의 법적 지위</vt:lpstr>
      <vt:lpstr>태아의 법적 지위</vt:lpstr>
      <vt:lpstr>태아의 법적 지위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도회근</dc:title>
  <dc:creator>uou</dc:creator>
  <cp:lastModifiedBy>uou</cp:lastModifiedBy>
  <cp:revision>108</cp:revision>
  <dcterms:created xsi:type="dcterms:W3CDTF">2010-03-25T17:01:53Z</dcterms:created>
  <dcterms:modified xsi:type="dcterms:W3CDTF">2013-04-09T09:40:24Z</dcterms:modified>
</cp:coreProperties>
</file>