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95" r:id="rId2"/>
    <p:sldId id="297" r:id="rId3"/>
    <p:sldId id="299" r:id="rId4"/>
    <p:sldId id="302" r:id="rId5"/>
    <p:sldId id="298" r:id="rId6"/>
    <p:sldId id="300" r:id="rId7"/>
    <p:sldId id="301" r:id="rId8"/>
    <p:sldId id="279" r:id="rId9"/>
    <p:sldId id="304" r:id="rId10"/>
    <p:sldId id="305" r:id="rId11"/>
    <p:sldId id="306" r:id="rId12"/>
    <p:sldId id="307" r:id="rId13"/>
    <p:sldId id="308" r:id="rId14"/>
    <p:sldId id="310" r:id="rId15"/>
    <p:sldId id="311" r:id="rId16"/>
    <p:sldId id="303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718" autoAdjust="0"/>
  </p:normalViewPr>
  <p:slideViewPr>
    <p:cSldViewPr>
      <p:cViewPr varScale="1">
        <p:scale>
          <a:sx n="72" d="100"/>
          <a:sy n="72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51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528AA-DD3C-4BEB-8C73-F82DE5181E7E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41B38-D435-4FAC-8A1A-8D44AEA474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직사각형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56" name="직사각형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직사각형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직사각형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직사각형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자유형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자유형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자유형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자유형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자유형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자유형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자유형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자유형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자유형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자유형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자유형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직사각형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직사각형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직사각형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직선 연결선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직선 연결선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grpSp>
        <p:nvGrpSpPr>
          <p:cNvPr id="14" name="그룹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직선 연결선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직선 연결선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직사각형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FEC48B-AC1D-4EE6-ABED-0BB27B560CC7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1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news.naver.com/main/read.nhn?mode=LPOD&amp;mid=tvh&amp;oid=055&amp;aid=0000198173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6969968" cy="1975104"/>
          </a:xfrm>
        </p:spPr>
        <p:txBody>
          <a:bodyPr/>
          <a:lstStyle/>
          <a:p>
            <a:pPr algn="r"/>
            <a:r>
              <a:rPr lang="ko-KR" altLang="en-US" sz="5400" dirty="0" err="1" smtClean="0"/>
              <a:t>도회근</a:t>
            </a:r>
            <a:endParaRPr lang="ko-KR" altLang="en-US" sz="54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914400" y="2060848"/>
            <a:ext cx="7772400" cy="172819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ko-KR" altLang="en-US" sz="8000" dirty="0" smtClean="0"/>
              <a:t>현대법의 이해</a:t>
            </a:r>
            <a:endParaRPr lang="en-US" altLang="ko-KR" sz="8000" dirty="0" smtClean="0"/>
          </a:p>
          <a:p>
            <a:pPr algn="ctr"/>
            <a:r>
              <a:rPr lang="ko-KR" altLang="en-US" sz="6400" dirty="0" smtClean="0"/>
              <a:t>법의</a:t>
            </a:r>
            <a:r>
              <a:rPr lang="en-US" altLang="ko-KR" sz="6400" dirty="0" smtClean="0"/>
              <a:t> </a:t>
            </a:r>
            <a:r>
              <a:rPr lang="ko-KR" altLang="en-US" sz="6400" dirty="0" smtClean="0"/>
              <a:t>개념</a:t>
            </a:r>
            <a:endParaRPr lang="ko-KR" altLang="en-US" sz="6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법의 개념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1. </a:t>
            </a:r>
            <a:r>
              <a:rPr lang="ko-KR" altLang="en-US" dirty="0" smtClean="0">
                <a:latin typeface="+mn-ea"/>
              </a:rPr>
              <a:t>법의 개념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endParaRPr lang="en-US" altLang="ko-KR" sz="900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국가의 강제력에 의하여 그 효력이 유지되는 사회규범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법의 개념징표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강제력</a:t>
            </a:r>
            <a:endParaRPr lang="en-US" altLang="ko-KR" b="1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=R. v. </a:t>
            </a:r>
            <a:r>
              <a:rPr lang="en-US" altLang="ko-KR" dirty="0" err="1" smtClean="0">
                <a:latin typeface="+mn-ea"/>
              </a:rPr>
              <a:t>Jhering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err="1" smtClean="0">
                <a:latin typeface="+mn-ea"/>
              </a:rPr>
              <a:t>예링</a:t>
            </a:r>
            <a:r>
              <a:rPr lang="en-US" altLang="ko-KR" dirty="0" smtClean="0">
                <a:latin typeface="+mn-ea"/>
              </a:rPr>
              <a:t>) : “</a:t>
            </a:r>
            <a:r>
              <a:rPr lang="ko-KR" altLang="en-US" dirty="0" smtClean="0">
                <a:latin typeface="+mn-ea"/>
              </a:rPr>
              <a:t>강제 없는 법은 타지 않는 불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비치지 않는 등불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=</a:t>
            </a:r>
            <a:r>
              <a:rPr lang="ko-KR" altLang="en-US" dirty="0" smtClean="0">
                <a:latin typeface="+mn-ea"/>
              </a:rPr>
              <a:t>강제 없는 법도 있는가</a:t>
            </a:r>
            <a:r>
              <a:rPr lang="en-US" altLang="ko-KR" dirty="0" smtClean="0">
                <a:latin typeface="+mn-ea"/>
              </a:rPr>
              <a:t>? → </a:t>
            </a:r>
            <a:r>
              <a:rPr lang="ko-KR" altLang="en-US" dirty="0" smtClean="0">
                <a:latin typeface="+mn-ea"/>
              </a:rPr>
              <a:t>국제법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  훈시규정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임의규정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처벌규정 없는 규정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법의 개념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사회규범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관습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종교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의례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원시규범</a:t>
            </a:r>
            <a:r>
              <a:rPr lang="en-US" altLang="ko-KR" dirty="0" smtClean="0">
                <a:latin typeface="+mn-ea"/>
              </a:rPr>
              <a:t> : </a:t>
            </a:r>
            <a:r>
              <a:rPr lang="ko-KR" altLang="en-US" dirty="0" smtClean="0">
                <a:latin typeface="+mn-ea"/>
              </a:rPr>
              <a:t>원시사회에는 모든 사회규범이 분화되지 않은 상태로 존재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역사의 진전에 따라 각 규범의 분화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종교규범의 분리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근대 이후 정교분리가 원칙</a:t>
            </a:r>
            <a:r>
              <a:rPr lang="en-US" altLang="ko-KR" dirty="0" smtClean="0">
                <a:latin typeface="+mn-ea"/>
              </a:rPr>
              <a:t> 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 </a:t>
            </a:r>
            <a:r>
              <a:rPr lang="ko-KR" altLang="en-US" dirty="0" smtClean="0">
                <a:latin typeface="+mn-ea"/>
              </a:rPr>
              <a:t>이슬람국가에는 아직도 국가법과 종교법이 혼재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2. </a:t>
            </a:r>
            <a:r>
              <a:rPr lang="ko-KR" altLang="en-US" dirty="0" smtClean="0">
                <a:latin typeface="+mn-ea"/>
              </a:rPr>
              <a:t>법과 도덕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en-US" altLang="ko-KR" sz="800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1) </a:t>
            </a:r>
            <a:r>
              <a:rPr lang="ko-KR" altLang="en-US" dirty="0" smtClean="0">
                <a:latin typeface="+mn-ea"/>
              </a:rPr>
              <a:t>법과 도덕의 구별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실효성의 연원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법의 타율성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도덕의 자율성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규율대상의 관심방향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외부적 행위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합법성</a:t>
            </a:r>
            <a:r>
              <a:rPr lang="en-US" altLang="ko-KR" dirty="0" smtClean="0">
                <a:latin typeface="+mn-ea"/>
              </a:rPr>
              <a:t>), </a:t>
            </a:r>
            <a:r>
              <a:rPr lang="ko-KR" altLang="en-US" dirty="0" smtClean="0">
                <a:latin typeface="+mn-ea"/>
              </a:rPr>
              <a:t>도덕은 내면적 의사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도덕성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대응관계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</a:t>
            </a:r>
            <a:r>
              <a:rPr lang="ko-KR" altLang="en-US" dirty="0" err="1" smtClean="0">
                <a:latin typeface="+mn-ea"/>
              </a:rPr>
              <a:t>쌍면성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권리와 의무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범죄와 형벌</a:t>
            </a:r>
            <a:r>
              <a:rPr lang="en-US" altLang="ko-KR" dirty="0" smtClean="0">
                <a:latin typeface="+mn-ea"/>
              </a:rPr>
              <a:t>), </a:t>
            </a:r>
            <a:r>
              <a:rPr lang="ko-KR" altLang="en-US" dirty="0" smtClean="0">
                <a:latin typeface="+mn-ea"/>
              </a:rPr>
              <a:t>도덕은 </a:t>
            </a:r>
            <a:r>
              <a:rPr lang="ko-KR" altLang="en-US" dirty="0" err="1" smtClean="0">
                <a:latin typeface="+mn-ea"/>
              </a:rPr>
              <a:t>편면성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강제 유무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강제력 유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도덕은 강제력 무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목적주체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타인지향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도덕은 자기지향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※</a:t>
            </a:r>
            <a:r>
              <a:rPr lang="ko-KR" altLang="en-US" dirty="0" smtClean="0">
                <a:latin typeface="+mn-ea"/>
              </a:rPr>
              <a:t>오늘날 아직도 법과 도덕의 명확한 구별이 어려움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en-US" altLang="ko-KR" dirty="0" err="1" smtClean="0">
                <a:latin typeface="+mn-ea"/>
              </a:rPr>
              <a:t>Jhering</a:t>
            </a:r>
            <a:r>
              <a:rPr lang="en-US" altLang="ko-KR" dirty="0" smtClean="0">
                <a:latin typeface="+mn-ea"/>
              </a:rPr>
              <a:t> : ”</a:t>
            </a:r>
            <a:r>
              <a:rPr lang="ko-KR" altLang="en-US" dirty="0" smtClean="0">
                <a:latin typeface="+mn-ea"/>
              </a:rPr>
              <a:t>법과 도덕의 구별은 법철학의 케이프 혼</a:t>
            </a:r>
            <a:r>
              <a:rPr lang="en-US" altLang="ko-KR" dirty="0" smtClean="0">
                <a:latin typeface="+mn-ea"/>
              </a:rPr>
              <a:t>”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※ </a:t>
            </a:r>
            <a:r>
              <a:rPr lang="ko-KR" altLang="en-US" dirty="0" smtClean="0"/>
              <a:t>케이프 혼</a:t>
            </a:r>
            <a:r>
              <a:rPr lang="en-US" altLang="ko-KR" dirty="0" smtClean="0"/>
              <a:t>(Cape Horn </a:t>
            </a:r>
            <a:r>
              <a:rPr lang="ko-KR" altLang="en-US" dirty="0" smtClean="0"/>
              <a:t>혼 곶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r>
              <a:rPr lang="en-US" altLang="ko-KR" dirty="0" smtClean="0"/>
              <a:t>  -</a:t>
            </a:r>
            <a:r>
              <a:rPr lang="ko-KR" altLang="en-US" dirty="0" err="1" smtClean="0"/>
              <a:t>칠레령</a:t>
            </a:r>
            <a:r>
              <a:rPr lang="ko-KR" altLang="en-US" dirty="0" smtClean="0"/>
              <a:t> 혼 섬의 남쪽 끝에 있는 곳으로 남아메리카 대륙 최남단에 위치한 곶</a:t>
            </a:r>
            <a:r>
              <a:rPr lang="en-US" altLang="ko-KR" dirty="0" smtClean="0"/>
              <a:t>(</a:t>
            </a:r>
            <a:r>
              <a:rPr lang="ko-KR" altLang="en-US" dirty="0" smtClean="0"/>
              <a:t>串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r>
              <a:rPr lang="en-US" altLang="ko-KR" dirty="0" smtClean="0"/>
              <a:t>  -‘Cape Horn’</a:t>
            </a:r>
            <a:r>
              <a:rPr lang="ko-KR" altLang="en-US" dirty="0" smtClean="0"/>
              <a:t>의 이름은 네덜란드 항해가였던 </a:t>
            </a:r>
            <a:r>
              <a:rPr lang="ko-KR" altLang="en-US" dirty="0" err="1" smtClean="0"/>
              <a:t>빌렘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쇼우텐의</a:t>
            </a:r>
            <a:r>
              <a:rPr lang="ko-KR" altLang="en-US" dirty="0" smtClean="0"/>
              <a:t> 고향인 네덜란드 도시 호른</a:t>
            </a:r>
            <a:r>
              <a:rPr lang="en-US" altLang="ko-KR" dirty="0" smtClean="0"/>
              <a:t>(Hoorn)</a:t>
            </a:r>
            <a:r>
              <a:rPr lang="ko-KR" altLang="en-US" dirty="0" smtClean="0"/>
              <a:t>에서 유래</a:t>
            </a:r>
            <a:endParaRPr lang="en-US" altLang="ko-KR" dirty="0" smtClean="0"/>
          </a:p>
          <a:p>
            <a:pPr algn="just">
              <a:buNone/>
            </a:pPr>
            <a:r>
              <a:rPr lang="en-US" altLang="ko-KR" dirty="0" smtClean="0"/>
              <a:t>  -</a:t>
            </a:r>
            <a:r>
              <a:rPr lang="ko-KR" altLang="en-US" dirty="0" smtClean="0"/>
              <a:t>네덜란드어로 카프 호른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Kaap</a:t>
            </a:r>
            <a:r>
              <a:rPr lang="en-US" altLang="ko-KR" dirty="0" smtClean="0"/>
              <a:t> Hoorn), </a:t>
            </a:r>
            <a:r>
              <a:rPr lang="ko-KR" altLang="en-US" dirty="0" smtClean="0"/>
              <a:t>스페인어로는 </a:t>
            </a:r>
            <a:r>
              <a:rPr lang="ko-KR" altLang="en-US" dirty="0" err="1" smtClean="0"/>
              <a:t>카보</a:t>
            </a:r>
            <a:r>
              <a:rPr lang="ko-KR" altLang="en-US" dirty="0" smtClean="0"/>
              <a:t> 데 </a:t>
            </a:r>
            <a:r>
              <a:rPr lang="ko-KR" altLang="en-US" dirty="0" err="1" smtClean="0"/>
              <a:t>호르노스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Cabo</a:t>
            </a:r>
            <a:r>
              <a:rPr lang="en-US" altLang="ko-KR" dirty="0" smtClean="0"/>
              <a:t> de </a:t>
            </a:r>
            <a:r>
              <a:rPr lang="en-US" altLang="ko-KR" dirty="0" err="1" smtClean="0"/>
              <a:t>Hornos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endParaRPr lang="ko-KR" altLang="en-US" dirty="0"/>
          </a:p>
        </p:txBody>
      </p:sp>
      <p:pic>
        <p:nvPicPr>
          <p:cNvPr id="4" name="그림 5" descr="59046_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48680"/>
            <a:ext cx="4152131" cy="5781906"/>
          </a:xfrm>
          <a:prstGeom prst="rect">
            <a:avLst/>
          </a:prstGeom>
          <a:noFill/>
          <a:ln w="12700" cmpd="sng">
            <a:solidFill>
              <a:schemeClr val="accent2"/>
            </a:solidFill>
            <a:prstDash val="sysDash"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7308304" y="5301208"/>
            <a:ext cx="864096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pic>
        <p:nvPicPr>
          <p:cNvPr id="1026" name="Picture 2" descr="D:\Solusseum\Users\uou\Desktop\그림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0768"/>
            <a:ext cx="6587490" cy="49199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2) </a:t>
            </a:r>
            <a:r>
              <a:rPr lang="ko-KR" altLang="en-US" dirty="0" smtClean="0">
                <a:latin typeface="+mn-ea"/>
              </a:rPr>
              <a:t>법과 도덕의 관계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-G. </a:t>
            </a:r>
            <a:r>
              <a:rPr lang="en-US" altLang="ko-KR" dirty="0" err="1" smtClean="0">
                <a:latin typeface="+mn-ea"/>
              </a:rPr>
              <a:t>Jellinek</a:t>
            </a:r>
            <a:r>
              <a:rPr lang="en-US" altLang="ko-KR" dirty="0" smtClean="0">
                <a:latin typeface="+mn-ea"/>
              </a:rPr>
              <a:t> : “</a:t>
            </a:r>
            <a:r>
              <a:rPr lang="ko-KR" altLang="en-US" dirty="0" smtClean="0">
                <a:latin typeface="+mn-ea"/>
              </a:rPr>
              <a:t>법은 도덕의 최소한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-G. </a:t>
            </a:r>
            <a:r>
              <a:rPr lang="en-US" altLang="ko-KR" dirty="0" err="1" smtClean="0">
                <a:latin typeface="+mn-ea"/>
              </a:rPr>
              <a:t>Schmoller</a:t>
            </a:r>
            <a:r>
              <a:rPr lang="en-US" altLang="ko-KR" dirty="0" smtClean="0">
                <a:latin typeface="+mn-ea"/>
              </a:rPr>
              <a:t> : “</a:t>
            </a:r>
            <a:r>
              <a:rPr lang="ko-KR" altLang="en-US" dirty="0" smtClean="0">
                <a:latin typeface="+mn-ea"/>
              </a:rPr>
              <a:t>법은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도덕의 최대한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-”</a:t>
            </a:r>
            <a:r>
              <a:rPr lang="ko-KR" altLang="en-US" dirty="0" smtClean="0">
                <a:latin typeface="+mn-ea"/>
              </a:rPr>
              <a:t>형법은 도덕의 등뼈</a:t>
            </a:r>
            <a:r>
              <a:rPr lang="en-US" altLang="ko-KR" dirty="0" smtClean="0">
                <a:latin typeface="+mn-ea"/>
              </a:rPr>
              <a:t>” </a:t>
            </a:r>
          </a:p>
          <a:p>
            <a:pPr marL="582930" indent="-514350">
              <a:buNone/>
            </a:pPr>
            <a:endParaRPr lang="en-US" altLang="ko-KR" sz="800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3) </a:t>
            </a:r>
            <a:r>
              <a:rPr lang="ko-KR" altLang="en-US" dirty="0" smtClean="0">
                <a:latin typeface="+mn-ea"/>
              </a:rPr>
              <a:t>실정법과 도덕과의 관계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(1) </a:t>
            </a:r>
            <a:r>
              <a:rPr lang="ko-KR" altLang="en-US" dirty="0" smtClean="0">
                <a:latin typeface="+mn-ea"/>
              </a:rPr>
              <a:t>법과 도덕의 일치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형법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(2) </a:t>
            </a:r>
            <a:r>
              <a:rPr lang="ko-KR" altLang="en-US" dirty="0" smtClean="0">
                <a:latin typeface="+mn-ea"/>
              </a:rPr>
              <a:t>법과 도덕의 무관계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민법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상법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행정법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노동경제법 → 도덕성보다 합리성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효율성 등 중시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latin typeface="+mj-ea"/>
                <a:ea typeface="+mj-ea"/>
              </a:rPr>
              <a:t>법과 도덕</a:t>
            </a:r>
            <a:endParaRPr lang="ko-KR" altLang="en-US" dirty="0">
              <a:solidFill>
                <a:schemeClr val="lt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                                                </a:t>
            </a:r>
            <a:r>
              <a:rPr lang="en-US" altLang="ko-KR" sz="2000" dirty="0" smtClean="0">
                <a:latin typeface="맑은 고딕"/>
                <a:ea typeface="맑은 고딕"/>
              </a:rPr>
              <a:t>①</a:t>
            </a:r>
            <a:r>
              <a:rPr lang="ko-KR" altLang="en-US" sz="2000" dirty="0" smtClean="0">
                <a:latin typeface="맑은 고딕"/>
                <a:ea typeface="맑은 고딕"/>
              </a:rPr>
              <a:t>간통죄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dirty="0" smtClean="0"/>
              <a:t>                                                                  </a:t>
            </a:r>
            <a:r>
              <a:rPr lang="en-US" altLang="ko-KR" sz="2000" dirty="0" smtClean="0">
                <a:latin typeface="맑은 고딕"/>
                <a:ea typeface="맑은 고딕"/>
              </a:rPr>
              <a:t>②</a:t>
            </a:r>
            <a:r>
              <a:rPr lang="ko-KR" altLang="en-US" sz="2000" dirty="0" err="1" smtClean="0">
                <a:latin typeface="맑은 고딕"/>
                <a:ea typeface="맑은 고딕"/>
              </a:rPr>
              <a:t>착한사마리아인법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dirty="0" smtClean="0"/>
              <a:t>          </a:t>
            </a:r>
            <a:r>
              <a:rPr lang="ko-KR" altLang="en-US" dirty="0" smtClean="0"/>
              <a:t>민법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상법</a:t>
            </a:r>
            <a:r>
              <a:rPr lang="en-US" altLang="ko-KR" dirty="0" smtClean="0"/>
              <a:t>,</a:t>
            </a:r>
          </a:p>
          <a:p>
            <a:pPr>
              <a:buNone/>
            </a:pPr>
            <a:r>
              <a:rPr lang="en-US" altLang="ko-KR" dirty="0" smtClean="0"/>
              <a:t>       </a:t>
            </a:r>
            <a:r>
              <a:rPr lang="ko-KR" altLang="en-US" dirty="0" smtClean="0"/>
              <a:t>행정법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        형법                도덕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</a:t>
            </a:r>
            <a:r>
              <a:rPr lang="ko-KR" altLang="en-US" dirty="0" smtClean="0"/>
              <a:t>경제법</a:t>
            </a:r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1259632" y="1844824"/>
            <a:ext cx="4464496" cy="4320480"/>
          </a:xfrm>
          <a:prstGeom prst="ellipse">
            <a:avLst/>
          </a:prstGeom>
          <a:noFill/>
          <a:ln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3707904" y="1844824"/>
            <a:ext cx="4464496" cy="41764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220072" y="2924944"/>
            <a:ext cx="864096" cy="20882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>
            <a:off x="5868144" y="3284984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H="1">
            <a:off x="5436096" y="2708920"/>
            <a:ext cx="4320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5508104" y="3645024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&lt;</a:t>
            </a:r>
            <a:r>
              <a:rPr lang="ko-KR" altLang="en-US" dirty="0" smtClean="0">
                <a:latin typeface="+mn-ea"/>
              </a:rPr>
              <a:t>법과 도덕의 중간 지대의 문제들</a:t>
            </a:r>
            <a:r>
              <a:rPr lang="en-US" altLang="ko-KR" dirty="0" smtClean="0">
                <a:latin typeface="+mn-ea"/>
              </a:rPr>
              <a:t>&gt; 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간통죄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ko-KR" altLang="en-US" dirty="0" smtClean="0">
                <a:latin typeface="+mn-ea"/>
              </a:rPr>
              <a:t>  </a:t>
            </a:r>
            <a:r>
              <a:rPr lang="ko-KR" altLang="en-US" sz="2200" dirty="0" smtClean="0">
                <a:latin typeface="+mn-ea"/>
              </a:rPr>
              <a:t>형법 제</a:t>
            </a:r>
            <a:r>
              <a:rPr lang="en-US" altLang="ko-KR" sz="2200" dirty="0" smtClean="0">
                <a:latin typeface="+mn-ea"/>
              </a:rPr>
              <a:t>241</a:t>
            </a:r>
            <a:r>
              <a:rPr lang="ko-KR" altLang="en-US" sz="2200" dirty="0" smtClean="0">
                <a:latin typeface="+mn-ea"/>
              </a:rPr>
              <a:t>조</a:t>
            </a:r>
            <a:r>
              <a:rPr lang="en-US" altLang="ko-KR" sz="2200" dirty="0" smtClean="0">
                <a:latin typeface="+mn-ea"/>
              </a:rPr>
              <a:t> ① </a:t>
            </a:r>
            <a:r>
              <a:rPr lang="ko-KR" altLang="en-US" sz="2200" dirty="0" smtClean="0">
                <a:latin typeface="+mn-ea"/>
              </a:rPr>
              <a:t>배우자 있는 자가 간통한 때에는 </a:t>
            </a:r>
            <a:r>
              <a:rPr lang="en-US" altLang="ko-KR" sz="2200" dirty="0" smtClean="0">
                <a:latin typeface="+mn-ea"/>
              </a:rPr>
              <a:t>2</a:t>
            </a:r>
            <a:r>
              <a:rPr lang="ko-KR" altLang="en-US" sz="2200" dirty="0" smtClean="0">
                <a:latin typeface="+mn-ea"/>
              </a:rPr>
              <a:t>년 이하의 징역에 처한다</a:t>
            </a:r>
            <a:r>
              <a:rPr lang="en-US" altLang="ko-KR" sz="2200" dirty="0" smtClean="0">
                <a:latin typeface="+mn-ea"/>
              </a:rPr>
              <a:t>. </a:t>
            </a:r>
            <a:r>
              <a:rPr lang="ko-KR" altLang="en-US" sz="2200" dirty="0" smtClean="0">
                <a:latin typeface="+mn-ea"/>
              </a:rPr>
              <a:t>그와 상간한 자도 같다</a:t>
            </a:r>
            <a:r>
              <a:rPr lang="en-US" altLang="ko-KR" sz="2200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sz="2200" dirty="0" smtClean="0">
                <a:latin typeface="+mn-ea"/>
              </a:rPr>
              <a:t>   ②</a:t>
            </a:r>
            <a:r>
              <a:rPr lang="ko-KR" altLang="en-US" sz="2200" dirty="0" smtClean="0">
                <a:latin typeface="+mn-ea"/>
              </a:rPr>
              <a:t>전항의 죄는 배우자의 고소가 있어야 논한다</a:t>
            </a:r>
            <a:r>
              <a:rPr lang="en-US" altLang="ko-KR" sz="2200" dirty="0" smtClean="0">
                <a:latin typeface="+mn-ea"/>
              </a:rPr>
              <a:t>. </a:t>
            </a:r>
            <a:r>
              <a:rPr lang="ko-KR" altLang="en-US" sz="2200" dirty="0" smtClean="0">
                <a:latin typeface="+mn-ea"/>
              </a:rPr>
              <a:t>단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배우자가 간통을 종용 또는 유서한 때에는 고소할 수 없다</a:t>
            </a:r>
            <a:r>
              <a:rPr lang="en-US" altLang="ko-KR" sz="2200" dirty="0" smtClean="0">
                <a:latin typeface="+mn-ea"/>
              </a:rPr>
              <a:t>.</a:t>
            </a:r>
          </a:p>
          <a:p>
            <a:pPr algn="just">
              <a:buNone/>
            </a:pPr>
            <a:endParaRPr lang="en-US" altLang="ko-KR" sz="800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간통죄를 인정하고 있는 나라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한국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대만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이슬람국가들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간통죄를 폐지한 나라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유럽국가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미국의 대부분의 주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일본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중국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동남아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국가가 나설 것인가</a:t>
            </a:r>
            <a:r>
              <a:rPr lang="en-US" altLang="ko-KR" dirty="0" smtClean="0">
                <a:latin typeface="+mn-ea"/>
              </a:rPr>
              <a:t>? </a:t>
            </a:r>
            <a:r>
              <a:rPr lang="ko-KR" altLang="en-US" dirty="0" smtClean="0">
                <a:latin typeface="+mn-ea"/>
              </a:rPr>
              <a:t>도덕에 맡길 것인가</a:t>
            </a:r>
            <a:r>
              <a:rPr lang="en-US" altLang="ko-KR" dirty="0" smtClean="0">
                <a:latin typeface="+mn-ea"/>
              </a:rPr>
              <a:t>?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헌법재판소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위헌</a:t>
            </a:r>
            <a:r>
              <a:rPr lang="en-US" altLang="ko-KR" dirty="0" smtClean="0">
                <a:latin typeface="+mn-ea"/>
              </a:rPr>
              <a:t>(2015.2) 5</a:t>
            </a:r>
            <a:r>
              <a:rPr lang="ko-KR" altLang="en-US" smtClean="0">
                <a:latin typeface="+mn-ea"/>
              </a:rPr>
              <a:t>번째만에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altLang="ko-KR" sz="3200" dirty="0" smtClean="0">
              <a:hlinkClick r:id="rId2"/>
            </a:endParaRPr>
          </a:p>
          <a:p>
            <a:endParaRPr lang="en-US" altLang="ko-KR" sz="3200" dirty="0" smtClean="0">
              <a:hlinkClick r:id="rId2"/>
            </a:endParaRPr>
          </a:p>
          <a:p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r>
              <a:rPr lang="en-US" altLang="ko-KR" sz="2400" dirty="0" smtClean="0">
                <a:hlinkClick r:id="rId2"/>
              </a:rPr>
              <a:t>http://news.naver.com/main/read.nhn?mode=LPOD&amp;mid=tvh&amp;oid=055&amp;aid=0000198173</a:t>
            </a:r>
            <a:endParaRPr lang="ko-KR" altLang="en-US" sz="2400" dirty="0" smtClean="0"/>
          </a:p>
        </p:txBody>
      </p:sp>
      <p:pic>
        <p:nvPicPr>
          <p:cNvPr id="6" name="내용 개체 틀 10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772816"/>
            <a:ext cx="5433060" cy="35433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&lt;</a:t>
            </a:r>
            <a:r>
              <a:rPr lang="ko-KR" altLang="en-US" dirty="0" smtClean="0">
                <a:latin typeface="+mn-ea"/>
              </a:rPr>
              <a:t>법과 도덕의 중간 지대의 문제들</a:t>
            </a:r>
            <a:r>
              <a:rPr lang="en-US" altLang="ko-KR" dirty="0" smtClean="0">
                <a:latin typeface="+mn-ea"/>
              </a:rPr>
              <a:t>&gt; 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>
                <a:latin typeface="+mn-ea"/>
              </a:rPr>
              <a:t>착한 </a:t>
            </a:r>
            <a:r>
              <a:rPr lang="ko-KR" altLang="en-US" dirty="0" err="1" smtClean="0">
                <a:latin typeface="+mn-ea"/>
              </a:rPr>
              <a:t>사마리아인법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</a:t>
            </a:r>
            <a:r>
              <a:rPr lang="ko-KR" altLang="en-US" dirty="0" smtClean="0">
                <a:latin typeface="+mn-ea"/>
              </a:rPr>
              <a:t> 자신에게 특별한 위험을 발생시키지 않는데도 불구하고 곤경에 처한 사람을 구해 주지 않은 행위를 처벌하는 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</a:t>
            </a:r>
            <a:r>
              <a:rPr lang="ko-KR" altLang="en-US" dirty="0" smtClean="0">
                <a:latin typeface="+mn-ea"/>
              </a:rPr>
              <a:t> 프랑스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독일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스위스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네덜란드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이탈리아 등 유럽 각국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러시아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미국 </a:t>
            </a:r>
            <a:r>
              <a:rPr lang="en-US" altLang="ko-KR" dirty="0" smtClean="0">
                <a:latin typeface="+mn-ea"/>
              </a:rPr>
              <a:t>30</a:t>
            </a:r>
            <a:r>
              <a:rPr lang="ko-KR" altLang="en-US" dirty="0" smtClean="0">
                <a:latin typeface="+mn-ea"/>
              </a:rPr>
              <a:t>여 개 주 시행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ko-KR" altLang="en-US" sz="2400" dirty="0" smtClean="0">
                <a:latin typeface="+mn-ea"/>
              </a:rPr>
              <a:t>     자신이나 그와 가까운 사람들을 위험에 노출시키지 않고 구조할 수 있는데도 그 생명을 위태롭게 하는 급박한 상황에 처해 있는 사람을 구조하지 않는 자는 </a:t>
            </a:r>
            <a:r>
              <a:rPr lang="en-US" altLang="ko-KR" sz="2400" dirty="0" smtClean="0">
                <a:latin typeface="+mn-ea"/>
              </a:rPr>
              <a:t>3</a:t>
            </a:r>
            <a:r>
              <a:rPr lang="ko-KR" altLang="en-US" sz="2400" dirty="0" smtClean="0">
                <a:latin typeface="+mn-ea"/>
              </a:rPr>
              <a:t>년 이하의 징역이나 금고형에 처한다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폴란드 형법</a:t>
            </a:r>
            <a:r>
              <a:rPr lang="en-US" altLang="ko-KR" sz="2400" dirty="0" smtClean="0">
                <a:latin typeface="+mn-ea"/>
              </a:rPr>
              <a:t>)</a:t>
            </a: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=‘</a:t>
            </a:r>
            <a:r>
              <a:rPr lang="ko-KR" altLang="en-US" dirty="0" smtClean="0">
                <a:latin typeface="+mn-ea"/>
              </a:rPr>
              <a:t>착한 사마리아인 법</a:t>
            </a:r>
            <a:r>
              <a:rPr lang="en-US" altLang="ko-KR" dirty="0" smtClean="0">
                <a:latin typeface="+mn-ea"/>
              </a:rPr>
              <a:t>’ </a:t>
            </a:r>
            <a:r>
              <a:rPr lang="ko-KR" altLang="en-US" dirty="0" smtClean="0">
                <a:latin typeface="+mn-ea"/>
              </a:rPr>
              <a:t>명칭의 유래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기독교 성경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4400" y="404664"/>
            <a:ext cx="7772400" cy="59508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ko-KR" altLang="en-US" sz="1600" dirty="0" err="1" smtClean="0">
                <a:latin typeface="+mn-ea"/>
              </a:rPr>
              <a:t>누가복음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10:25-37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25 </a:t>
            </a:r>
            <a:r>
              <a:rPr lang="ko-KR" altLang="en-US" sz="1600" dirty="0" smtClean="0">
                <a:latin typeface="+mn-ea"/>
              </a:rPr>
              <a:t>어떤 율법사가 일어나 예수를 시험하여 가로되 선생님 내가 무엇을 하여야 영생을 </a:t>
            </a:r>
            <a:r>
              <a:rPr lang="ko-KR" altLang="en-US" sz="1600" dirty="0" err="1" smtClean="0">
                <a:latin typeface="+mn-ea"/>
              </a:rPr>
              <a:t>얻으리이까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26 </a:t>
            </a:r>
            <a:r>
              <a:rPr lang="ko-KR" altLang="en-US" sz="1600" dirty="0" smtClean="0">
                <a:latin typeface="+mn-ea"/>
              </a:rPr>
              <a:t>예수께서 이르시되 율법에 무엇이라 기록되었으며 네가 어떻게 읽느냐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27 </a:t>
            </a:r>
            <a:r>
              <a:rPr lang="ko-KR" altLang="en-US" sz="1600" dirty="0" smtClean="0">
                <a:latin typeface="+mn-ea"/>
              </a:rPr>
              <a:t>대답하여 가로되 네 마음을 다하며 목숨을 다하며 힘을 다하며 뜻을 다하여 주 너의 하나님을 사랑하고 또한 네 이웃을 네 몸과 같이 사랑하라 하였나이다</a:t>
            </a:r>
          </a:p>
          <a:p>
            <a:pPr>
              <a:spcBef>
                <a:spcPts val="0"/>
              </a:spcBef>
              <a:buNone/>
            </a:pPr>
            <a:r>
              <a:rPr lang="en-US" altLang="ko-KR" sz="1600" dirty="0" smtClean="0">
                <a:latin typeface="+mn-ea"/>
              </a:rPr>
              <a:t>28 </a:t>
            </a:r>
            <a:r>
              <a:rPr lang="ko-KR" altLang="en-US" sz="1600" dirty="0" smtClean="0">
                <a:latin typeface="+mn-ea"/>
              </a:rPr>
              <a:t>예수께서 이르시되 네 대답이 옳도다 이를 행하라 그러면 살리라 하시니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29 </a:t>
            </a:r>
            <a:r>
              <a:rPr lang="ko-KR" altLang="en-US" sz="1600" spc="-150" dirty="0" smtClean="0">
                <a:latin typeface="+mn-ea"/>
              </a:rPr>
              <a:t>이 사람이 자기를 옳게 보이려고 예수께 여짜오되 그러면 내 이웃이 </a:t>
            </a:r>
            <a:r>
              <a:rPr lang="ko-KR" altLang="en-US" sz="1600" spc="-150" dirty="0" err="1" smtClean="0">
                <a:latin typeface="+mn-ea"/>
              </a:rPr>
              <a:t>누구오니이까</a:t>
            </a:r>
            <a:endParaRPr lang="en-US" altLang="ko-KR" sz="1600" spc="-15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30 </a:t>
            </a:r>
            <a:r>
              <a:rPr lang="ko-KR" altLang="en-US" sz="1600" dirty="0" smtClean="0">
                <a:latin typeface="+mn-ea"/>
              </a:rPr>
              <a:t>예수께서 대답하여 가라사대 어떤 사람이 예루살렘에서 </a:t>
            </a:r>
            <a:r>
              <a:rPr lang="ko-KR" altLang="en-US" sz="1600" dirty="0" err="1" smtClean="0">
                <a:latin typeface="+mn-ea"/>
              </a:rPr>
              <a:t>여리고로</a:t>
            </a:r>
            <a:r>
              <a:rPr lang="ko-KR" altLang="en-US" sz="1600" dirty="0" smtClean="0">
                <a:latin typeface="+mn-ea"/>
              </a:rPr>
              <a:t> 내려가다가 강도를 만나매 강도들이 그 옷을 벗기고 때려 거반 죽은 것을 버리고 갔더라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31 </a:t>
            </a:r>
            <a:r>
              <a:rPr lang="ko-KR" altLang="en-US" sz="1600" dirty="0" smtClean="0">
                <a:latin typeface="+mn-ea"/>
              </a:rPr>
              <a:t>마침 한 제사장이 그 길로 내려가다가 그를 보고 피하여 지나가고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32 </a:t>
            </a:r>
            <a:r>
              <a:rPr lang="ko-KR" altLang="en-US" sz="1600" dirty="0" smtClean="0">
                <a:latin typeface="+mn-ea"/>
              </a:rPr>
              <a:t>또 이와 같이 한 </a:t>
            </a:r>
            <a:r>
              <a:rPr lang="ko-KR" altLang="en-US" sz="1600" dirty="0" err="1" smtClean="0">
                <a:latin typeface="+mn-ea"/>
              </a:rPr>
              <a:t>레위인도</a:t>
            </a:r>
            <a:r>
              <a:rPr lang="ko-KR" altLang="en-US" sz="1600" dirty="0" smtClean="0">
                <a:latin typeface="+mn-ea"/>
              </a:rPr>
              <a:t> 그곳에 이르러 그를 보고 피하여 지나가되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33 </a:t>
            </a:r>
            <a:r>
              <a:rPr lang="ko-KR" altLang="en-US" sz="1600" dirty="0" smtClean="0">
                <a:latin typeface="+mn-ea"/>
              </a:rPr>
              <a:t>어떤 </a:t>
            </a:r>
            <a:r>
              <a:rPr lang="ko-KR" altLang="en-US" sz="1600" dirty="0" err="1" smtClean="0">
                <a:latin typeface="+mn-ea"/>
              </a:rPr>
              <a:t>사마리아인은</a:t>
            </a:r>
            <a:r>
              <a:rPr lang="ko-KR" altLang="en-US" sz="1600" dirty="0" smtClean="0">
                <a:latin typeface="+mn-ea"/>
              </a:rPr>
              <a:t> 여행하는 중 거기 이르러 그를 보고 불쌍히 여겨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34 </a:t>
            </a:r>
            <a:r>
              <a:rPr lang="ko-KR" altLang="en-US" sz="1600" dirty="0" smtClean="0">
                <a:latin typeface="+mn-ea"/>
              </a:rPr>
              <a:t>가까이 가서 기름과 포도주를 그 상처에 붓고 싸매고 자기 짐승에 태워 주막으로 데리고 가서 돌보아 주고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35 </a:t>
            </a:r>
            <a:r>
              <a:rPr lang="ko-KR" altLang="en-US" sz="1600" dirty="0" smtClean="0">
                <a:latin typeface="+mn-ea"/>
              </a:rPr>
              <a:t>이튿날에 </a:t>
            </a:r>
            <a:r>
              <a:rPr lang="ko-KR" altLang="en-US" sz="1600" dirty="0" err="1" smtClean="0">
                <a:latin typeface="+mn-ea"/>
              </a:rPr>
              <a:t>데나리온</a:t>
            </a:r>
            <a:r>
              <a:rPr lang="ko-KR" altLang="en-US" sz="1600" dirty="0" smtClean="0">
                <a:latin typeface="+mn-ea"/>
              </a:rPr>
              <a:t> 둘을 내어 주막 주인에게 주며 가로되 이 사람을 돌보아 주라 </a:t>
            </a:r>
            <a:r>
              <a:rPr lang="ko-KR" altLang="en-US" sz="1600" dirty="0" err="1" smtClean="0">
                <a:latin typeface="+mn-ea"/>
              </a:rPr>
              <a:t>부비가</a:t>
            </a:r>
            <a:r>
              <a:rPr lang="ko-KR" altLang="en-US" sz="1600" dirty="0" smtClean="0">
                <a:latin typeface="+mn-ea"/>
              </a:rPr>
              <a:t> 더 들면 내가 돌아올 때에 갚으리라 하였으니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36 </a:t>
            </a:r>
            <a:r>
              <a:rPr lang="ko-KR" altLang="en-US" sz="1600" dirty="0" smtClean="0">
                <a:latin typeface="+mn-ea"/>
              </a:rPr>
              <a:t>네 의견에는 이 세 사람 중에 누가 강도 만난 자의 이웃이 되겠느냐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37 </a:t>
            </a:r>
            <a:r>
              <a:rPr lang="ko-KR" altLang="en-US" sz="1600" dirty="0" smtClean="0">
                <a:latin typeface="+mn-ea"/>
              </a:rPr>
              <a:t>가로되 자비를 베푼 </a:t>
            </a:r>
            <a:r>
              <a:rPr lang="ko-KR" altLang="en-US" sz="1600" dirty="0" err="1" smtClean="0">
                <a:latin typeface="+mn-ea"/>
              </a:rPr>
              <a:t>자니이다</a:t>
            </a:r>
            <a:r>
              <a:rPr lang="ko-KR" altLang="en-US" sz="1600" dirty="0" smtClean="0">
                <a:latin typeface="+mn-ea"/>
              </a:rPr>
              <a:t> 예수께서 이르시되 가서 너도 이와 같이 하라 하시니라</a:t>
            </a:r>
            <a:endParaRPr lang="ko-KR" altLang="en-US" sz="1600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92696"/>
            <a:ext cx="6669405" cy="5880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5152644" cy="623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 (3) </a:t>
            </a:r>
            <a:r>
              <a:rPr lang="ko-KR" altLang="en-US" dirty="0" smtClean="0">
                <a:latin typeface="+mn-ea"/>
              </a:rPr>
              <a:t>법과 도덕의 충돌 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양심적 병역거부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구 가정의례에 관한 법률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국가보안법상의 불고지죄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ko-KR" altLang="en-US" sz="2400" dirty="0" smtClean="0">
                <a:latin typeface="+mn-ea"/>
              </a:rPr>
              <a:t>   제</a:t>
            </a:r>
            <a:r>
              <a:rPr lang="en-US" altLang="ko-KR" sz="2400" dirty="0" smtClean="0">
                <a:latin typeface="+mn-ea"/>
              </a:rPr>
              <a:t>10</a:t>
            </a:r>
            <a:r>
              <a:rPr lang="ko-KR" altLang="en-US" sz="2400" dirty="0" smtClean="0">
                <a:latin typeface="+mn-ea"/>
              </a:rPr>
              <a:t>조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불고지</a:t>
            </a:r>
            <a:r>
              <a:rPr lang="en-US" altLang="ko-KR" sz="2400" dirty="0" smtClean="0">
                <a:latin typeface="+mn-ea"/>
              </a:rPr>
              <a:t>)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3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</a:t>
            </a:r>
            <a:r>
              <a:rPr lang="en-US" altLang="ko-KR" sz="2400" dirty="0" smtClean="0">
                <a:latin typeface="+mn-ea"/>
              </a:rPr>
              <a:t>,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4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</a:t>
            </a:r>
            <a:r>
              <a:rPr lang="en-US" altLang="ko-KR" sz="2400" dirty="0" smtClean="0">
                <a:latin typeface="+mn-ea"/>
              </a:rPr>
              <a:t>,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5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1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항</a:t>
            </a:r>
            <a:r>
              <a:rPr lang="en-US" altLang="ko-KR" sz="2400" dirty="0" smtClean="0">
                <a:latin typeface="+mn-ea"/>
              </a:rPr>
              <a:t>·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3</a:t>
            </a:r>
            <a:r>
              <a:rPr lang="ko-KR" altLang="en-US" sz="2400" dirty="0" smtClean="0">
                <a:latin typeface="+mn-ea"/>
              </a:rPr>
              <a:t>항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1</a:t>
            </a:r>
            <a:r>
              <a:rPr lang="ko-KR" altLang="en-US" sz="2400" dirty="0" smtClean="0">
                <a:latin typeface="+mn-ea"/>
              </a:rPr>
              <a:t>항의 미수범에 한한다</a:t>
            </a:r>
            <a:r>
              <a:rPr lang="en-US" altLang="ko-KR" sz="2400" dirty="0" smtClean="0">
                <a:latin typeface="+mn-ea"/>
              </a:rPr>
              <a:t>)·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4</a:t>
            </a:r>
            <a:r>
              <a:rPr lang="ko-KR" altLang="en-US" sz="2400" dirty="0" smtClean="0">
                <a:latin typeface="+mn-ea"/>
              </a:rPr>
              <a:t>항의 죄를 범한 자라는 정을 알면서 수사기관 또는 정보기관에 고지하지 아니한 자는 </a:t>
            </a:r>
            <a:r>
              <a:rPr lang="en-US" altLang="ko-KR" sz="2400" dirty="0" smtClean="0">
                <a:latin typeface="+mn-ea"/>
              </a:rPr>
              <a:t>5</a:t>
            </a:r>
            <a:r>
              <a:rPr lang="ko-KR" altLang="en-US" sz="2400" dirty="0" smtClean="0">
                <a:latin typeface="+mn-ea"/>
              </a:rPr>
              <a:t>년 이하의 징역 또는 </a:t>
            </a:r>
            <a:r>
              <a:rPr lang="en-US" altLang="ko-KR" sz="2400" dirty="0" smtClean="0">
                <a:latin typeface="+mn-ea"/>
              </a:rPr>
              <a:t>200</a:t>
            </a:r>
            <a:r>
              <a:rPr lang="ko-KR" altLang="en-US" sz="2400" dirty="0" smtClean="0">
                <a:latin typeface="+mn-ea"/>
              </a:rPr>
              <a:t>만원 이하의 벌금에 처한다</a:t>
            </a:r>
            <a:r>
              <a:rPr lang="en-US" altLang="ko-KR" sz="2400" dirty="0" smtClean="0">
                <a:latin typeface="+mn-ea"/>
              </a:rPr>
              <a:t>. </a:t>
            </a:r>
            <a:r>
              <a:rPr lang="ko-KR" altLang="en-US" sz="2400" dirty="0" smtClean="0">
                <a:latin typeface="+mn-ea"/>
              </a:rPr>
              <a:t>다만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err="1" smtClean="0">
                <a:latin typeface="+mn-ea"/>
              </a:rPr>
              <a:t>본범과</a:t>
            </a:r>
            <a:r>
              <a:rPr lang="ko-KR" altLang="en-US" sz="2400" dirty="0" smtClean="0">
                <a:latin typeface="+mn-ea"/>
              </a:rPr>
              <a:t> 친족관계가 있는 때에는 그 형을 </a:t>
            </a:r>
            <a:r>
              <a:rPr lang="ko-KR" altLang="en-US" sz="2400" dirty="0" err="1" smtClean="0">
                <a:latin typeface="+mn-ea"/>
              </a:rPr>
              <a:t>감경</a:t>
            </a:r>
            <a:r>
              <a:rPr lang="ko-KR" altLang="en-US" sz="2400" dirty="0" smtClean="0">
                <a:latin typeface="+mn-ea"/>
              </a:rPr>
              <a:t> 또는 면제한다</a:t>
            </a:r>
            <a:r>
              <a:rPr lang="en-US" altLang="ko-KR" sz="2400" dirty="0" smtClean="0">
                <a:latin typeface="+mn-ea"/>
              </a:rPr>
              <a:t>.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메트로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메트로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1312</TotalTime>
  <Words>858</Words>
  <Application>Microsoft Office PowerPoint</Application>
  <PresentationFormat>화면 슬라이드 쇼(4:3)</PresentationFormat>
  <Paragraphs>100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메트로</vt:lpstr>
      <vt:lpstr>도회근</vt:lpstr>
      <vt:lpstr>법의 개념</vt:lpstr>
      <vt:lpstr>법의 개념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슬라이드 13</vt:lpstr>
      <vt:lpstr>슬라이드 14</vt:lpstr>
      <vt:lpstr>슬라이드 15</vt:lpstr>
      <vt:lpstr>법과 도덕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도회근</dc:title>
  <dc:creator>uou</dc:creator>
  <cp:lastModifiedBy>uou</cp:lastModifiedBy>
  <cp:revision>86</cp:revision>
  <dcterms:created xsi:type="dcterms:W3CDTF">2010-03-25T17:01:53Z</dcterms:created>
  <dcterms:modified xsi:type="dcterms:W3CDTF">2017-02-02T05:43:19Z</dcterms:modified>
</cp:coreProperties>
</file>